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33.svg" ContentType="image/svg+xml"/>
  <Override PartName="/ppt/media/image3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33" r:id="rId3"/>
    <p:sldId id="482" r:id="rId5"/>
    <p:sldId id="423" r:id="rId6"/>
    <p:sldId id="424" r:id="rId7"/>
    <p:sldId id="455" r:id="rId8"/>
    <p:sldId id="483" r:id="rId9"/>
    <p:sldId id="511" r:id="rId10"/>
    <p:sldId id="328" r:id="rId11"/>
    <p:sldId id="458" r:id="rId12"/>
    <p:sldId id="393" r:id="rId13"/>
    <p:sldId id="379" r:id="rId14"/>
    <p:sldId id="380" r:id="rId15"/>
    <p:sldId id="534" r:id="rId16"/>
    <p:sldId id="404" r:id="rId17"/>
    <p:sldId id="405" r:id="rId18"/>
    <p:sldId id="406" r:id="rId19"/>
    <p:sldId id="407" r:id="rId20"/>
    <p:sldId id="396" r:id="rId21"/>
    <p:sldId id="426" r:id="rId22"/>
    <p:sldId id="447" r:id="rId23"/>
    <p:sldId id="434" r:id="rId24"/>
    <p:sldId id="433" r:id="rId25"/>
    <p:sldId id="437" r:id="rId26"/>
    <p:sldId id="435" r:id="rId27"/>
    <p:sldId id="436" r:id="rId28"/>
    <p:sldId id="438" r:id="rId29"/>
    <p:sldId id="425" r:id="rId30"/>
  </p:sldIdLst>
  <p:sldSz cx="9144000" cy="5143500" type="screen16x9"/>
  <p:notesSz cx="6858000" cy="9144000"/>
  <p:embeddedFontLs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微软雅黑" panose="020B0503020204020204" pitchFamily="34" charset="-122"/>
      <p:regular r:id="rId38"/>
    </p:embeddedFont>
    <p:embeddedFont>
      <p:font typeface="Impact" panose="020B0806030902050204" pitchFamily="34" charset="0"/>
      <p:regular r:id="rId39"/>
    </p:embeddedFont>
    <p:embeddedFont>
      <p:font typeface="仿宋" panose="02010609060101010101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474" y="132"/>
      </p:cViewPr>
      <p:guideLst>
        <p:guide orient="horz" pos="1665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5.xml"/><Relationship Id="rId40" Type="http://schemas.openxmlformats.org/officeDocument/2006/relationships/font" Target="fonts/font7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6.fntdata"/><Relationship Id="rId38" Type="http://schemas.openxmlformats.org/officeDocument/2006/relationships/font" Target="fonts/font5.fntdata"/><Relationship Id="rId37" Type="http://schemas.openxmlformats.org/officeDocument/2006/relationships/font" Target="fonts/font4.fntdata"/><Relationship Id="rId36" Type="http://schemas.openxmlformats.org/officeDocument/2006/relationships/font" Target="fonts/font3.fntdata"/><Relationship Id="rId35" Type="http://schemas.openxmlformats.org/officeDocument/2006/relationships/font" Target="fonts/font2.fntdata"/><Relationship Id="rId34" Type="http://schemas.openxmlformats.org/officeDocument/2006/relationships/font" Target="fonts/font1.fntdata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rui\Desktop\&#12304;&#21508;&#39029;&#38754;&#21491;&#19978;&#35282;banner&#12305;&#25991;&#24211;&#29992;&#25143;&#26377;&#22870;&#38382;&#21367;&#35843;&#307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rui\Desktop\&#12304;&#21508;&#39029;&#38754;&#21491;&#19978;&#35282;banner&#12305;&#25991;&#24211;&#29992;&#25143;&#26377;&#22870;&#38382;&#21367;&#35843;&#3074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rui\Desktop\&#12304;&#21508;&#39029;&#38754;&#21491;&#19978;&#35282;banner&#12305;&#25991;&#24211;&#29992;&#25143;&#26377;&#22870;&#38382;&#21367;&#35843;&#3074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irui\Desktop\&#35797;&#29992;&#27169;&#26495;\&#12304;&#21508;&#39029;&#38754;&#21491;&#19978;&#35282;banner&#12305;&#25991;&#24211;&#29992;&#25143;&#26377;&#22870;&#38382;&#21367;&#35843;&#307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使用目的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rgbClr val="5B9BD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Sheet4!$G$20:$G$27</c:f>
              <c:strCache>
                <c:ptCount val="8"/>
                <c:pt idx="0">
                  <c:v>学术论文</c:v>
                </c:pt>
                <c:pt idx="1">
                  <c:v>专业资料</c:v>
                </c:pt>
                <c:pt idx="2">
                  <c:v>技能培训</c:v>
                </c:pt>
                <c:pt idx="3">
                  <c:v>外语考试</c:v>
                </c:pt>
                <c:pt idx="4">
                  <c:v>资格考试</c:v>
                </c:pt>
                <c:pt idx="5">
                  <c:v>求职党建</c:v>
                </c:pt>
                <c:pt idx="6">
                  <c:v>生活百科</c:v>
                </c:pt>
                <c:pt idx="7">
                  <c:v>兴趣爱好</c:v>
                </c:pt>
              </c:strCache>
            </c:strRef>
          </c:cat>
          <c:val>
            <c:numRef>
              <c:f>Sheet4!$H$20:$H$27</c:f>
              <c:numCache>
                <c:formatCode>0%</c:formatCode>
                <c:ptCount val="8"/>
                <c:pt idx="0">
                  <c:v>0.652542372881356</c:v>
                </c:pt>
                <c:pt idx="1">
                  <c:v>0.853813559322034</c:v>
                </c:pt>
                <c:pt idx="2">
                  <c:v>0.233050847457627</c:v>
                </c:pt>
                <c:pt idx="3">
                  <c:v>0.167372881355932</c:v>
                </c:pt>
                <c:pt idx="4">
                  <c:v>0.156779661016949</c:v>
                </c:pt>
                <c:pt idx="5">
                  <c:v>0.0932203389830522</c:v>
                </c:pt>
                <c:pt idx="6">
                  <c:v>0.114406779661018</c:v>
                </c:pt>
                <c:pt idx="7">
                  <c:v>0.192796610169493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525688832"/>
        <c:axId val="531832832"/>
      </c:barChart>
      <c:catAx>
        <c:axId val="52568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</a:p>
        </c:txPr>
        <c:crossAx val="531832832"/>
        <c:crosses val="autoZero"/>
        <c:auto val="1"/>
        <c:lblAlgn val="ctr"/>
        <c:lblOffset val="100"/>
        <c:noMultiLvlLbl val="0"/>
      </c:catAx>
      <c:valAx>
        <c:axId val="5318328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</a:p>
        </c:txPr>
        <c:crossAx val="5256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对</a:t>
            </a:r>
            <a:r>
              <a:rPr lang="zh-CN"/>
              <a:t>学习和工作</a:t>
            </a:r>
            <a:r>
              <a:rPr lang="zh-CN" altLang="en-US"/>
              <a:t>的帮助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fld id="{978ae038-c1aa-4988-a556-ee7f97f40430}" type="CATEGORYNAME">
                      <a:t>[CATEGORY NAME]</a:t>
                    </a:fld>
                    <a:endParaRPr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838462282270102"/>
                  <c:y val="-0.1517781728896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fld id="{860d603a-e70b-4320-afaa-927dd0cb7448}" type="CATEGORYNAME">
                      <a:t>[CATEGORY NAME]</a:t>
                    </a:fld>
                    <a:endParaRPr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50316534295482"/>
                  <c:y val="0.1312586571839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CN"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zh-CN" altLang="en-US" baseline="0"/>
                      <a:t>有一定帮助
</a:t>
                    </a:r>
                    <a:r>
                      <a:rPr lang="en-US" altLang="zh-CN" baseline="0"/>
                      <a:t>19%</a:t>
                    </a:r>
                    <a:endParaRPr lang="zh-CN" altLang="en-US" baseline="0"/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4886610760461"/>
                  <c:y val="0.10435052070104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fld id="{e7ac5363-e5b3-4c13-8247-49d76f0593b1}" type="CATEGORYNAME">
                      <a:t>[CATEGORY NAME]</a:t>
                    </a:fld>
                    <a:endParaRPr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24278815617588"/>
                  <c:y val="0.08884802302937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fld id="{a786c621-280c-45f1-95d9-8063f18aba5e}" type="CATEGORYNAME">
                      <a:t>[CATEGORY NAME]</a:t>
                    </a:fld>
                    <a:endParaRPr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/>
              </c:ext>
            </c:extLst>
          </c:dLbls>
          <c:cat>
            <c:strRef>
              <c:f>Sheet6!$E$4:$E$8</c:f>
              <c:strCache>
                <c:ptCount val="5"/>
                <c:pt idx="0">
                  <c:v>必不可少</c:v>
                </c:pt>
                <c:pt idx="1">
                  <c:v>比较重要</c:v>
                </c:pt>
                <c:pt idx="2">
                  <c:v>一般</c:v>
                </c:pt>
                <c:pt idx="3">
                  <c:v>用处不大</c:v>
                </c:pt>
                <c:pt idx="4">
                  <c:v>完全没用</c:v>
                </c:pt>
              </c:strCache>
            </c:strRef>
          </c:cat>
          <c:val>
            <c:numRef>
              <c:f>Sheet6!$F$4:$F$8</c:f>
              <c:numCache>
                <c:formatCode>General</c:formatCode>
                <c:ptCount val="5"/>
                <c:pt idx="0">
                  <c:v>263</c:v>
                </c:pt>
                <c:pt idx="1">
                  <c:v>98</c:v>
                </c:pt>
                <c:pt idx="2">
                  <c:v>93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使用频次</a:t>
            </a:r>
            <a:r>
              <a:rPr lang="zh-CN" altLang="en-US"/>
              <a:t>（占比）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63689403282422"/>
                  <c:y val="0.025518418165396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fld id="{9e5ae03a-1fc9-4948-9c27-728dc96e3565}" type="CATEGORYNAME">
                      <a:t>[CATEGORY NAME]</a:t>
                    </a:fld>
                    <a:endParaRPr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30008538089365"/>
                  <c:y val="0.12044667915356"/>
                </c:manualLayout>
              </c:layout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 每周1-3次, 26%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696630094921219"/>
                  <c:y val="-0.18040244339304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 每周4-6次, 26%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839894065246"/>
                      <c:h val="0.138130050019238"/>
                    </c:manualLayout>
                  </c15:layout>
                </c:ext>
              </c:extLst>
            </c:dLbl>
            <c:dLbl>
              <c:idx val="4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 每天1次或以上, 31%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/>
              </c:ext>
            </c:extLst>
          </c:dLbls>
          <c:cat>
            <c:strRef>
              <c:f>Sheet3!$C$4:$C$8</c:f>
              <c:strCache>
                <c:ptCount val="5"/>
                <c:pt idx="0">
                  <c:v>不到每个月1次</c:v>
                </c:pt>
                <c:pt idx="1">
                  <c:v>每个月1-4次</c:v>
                </c:pt>
                <c:pt idx="2">
                  <c:v>每周1-3次</c:v>
                </c:pt>
                <c:pt idx="3">
                  <c:v>每周4-6次</c:v>
                </c:pt>
                <c:pt idx="4">
                  <c:v>每天1次或以上</c:v>
                </c:pt>
              </c:strCache>
            </c:strRef>
          </c:cat>
          <c:val>
            <c:numRef>
              <c:f>Sheet3!$D$4:$D$8</c:f>
              <c:numCache>
                <c:formatCode>General</c:formatCode>
                <c:ptCount val="5"/>
                <c:pt idx="0">
                  <c:v>17</c:v>
                </c:pt>
                <c:pt idx="1">
                  <c:v>65</c:v>
                </c:pt>
                <c:pt idx="2">
                  <c:v>121</c:v>
                </c:pt>
                <c:pt idx="3">
                  <c:v>124</c:v>
                </c:pt>
                <c:pt idx="4">
                  <c:v>145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文档下载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30415412506737"/>
                  <c:y val="0.14975522897039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 &gt;</a:t>
                    </a:r>
                    <a:r>
                      <a:rPr lang="en-US" altLang="zh-CN"/>
                      <a:t>30</a:t>
                    </a:r>
                    <a:r>
                      <a:rPr altLang="en-US"/>
                      <a:t>份，</a:t>
                    </a:r>
                    <a:r>
                      <a:rPr lang="en-US" altLang="zh-CN"/>
                      <a:t>36</a:t>
                    </a:r>
                    <a:r>
                      <a:t>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 &lt;5份, 2</a:t>
                    </a:r>
                    <a:r>
                      <a:rPr lang="en-US" altLang="zh-CN"/>
                      <a:t>3</a:t>
                    </a:r>
                    <a:r>
                      <a:t>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4560991678695"/>
                  <c:y val="-0.17943478110946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5-10份, 1</a:t>
                    </a:r>
                    <a:r>
                      <a:rPr lang="en-US" altLang="zh-CN"/>
                      <a:t>5</a:t>
                    </a:r>
                    <a:r>
                      <a:t>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10-20份, 19%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296931624210517"/>
                  <c:y val="-0.01584518014850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t>无下载, </a:t>
                    </a:r>
                    <a:r>
                      <a:rPr lang="en-US" altLang="zh-CN"/>
                      <a:t>7</a:t>
                    </a:r>
                    <a:r>
                      <a:t>%</a:t>
                    </a:r>
                  </a:p>
                </c:rich>
              </c:tx>
              <c:numFmt formatCode="General" sourceLinked="1"/>
              <c:spPr>
                <a:solidFill>
                  <a:sysClr val="window" lastClr="FFFFFF"/>
                </a:solidFill>
                <a:ln>
                  <a:solidFill>
                    <a:srgbClr val="5B9BD5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000" b="1" i="0" u="none" strike="noStrike" kern="120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solidFill>
                <a:sysClr val="window" lastClr="FFFFFF"/>
              </a:solidFill>
              <a:ln>
                <a:solidFill>
                  <a:srgbClr val="5B9BD5"/>
                </a:solidFill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/>
              </c:ext>
            </c:extLst>
          </c:dLbls>
          <c:cat>
            <c:strRef>
              <c:f>Sheet7!$E$4:$E$9</c:f>
              <c:strCache>
                <c:ptCount val="6"/>
                <c:pt idx="0">
                  <c:v>无下载</c:v>
                </c:pt>
                <c:pt idx="1">
                  <c:v>&lt;5份</c:v>
                </c:pt>
                <c:pt idx="2">
                  <c:v>5-10份</c:v>
                </c:pt>
                <c:pt idx="3">
                  <c:v>10-20份</c:v>
                </c:pt>
                <c:pt idx="4">
                  <c:v>20-30份</c:v>
                </c:pt>
                <c:pt idx="5">
                  <c:v>&gt;30份</c:v>
                </c:pt>
              </c:strCache>
            </c:strRef>
          </c:cat>
          <c:val>
            <c:numRef>
              <c:f>Sheet7!$F$4:$F$9</c:f>
              <c:numCache>
                <c:formatCode>General</c:formatCode>
                <c:ptCount val="6"/>
                <c:pt idx="0">
                  <c:v>129</c:v>
                </c:pt>
                <c:pt idx="1">
                  <c:v>117</c:v>
                </c:pt>
                <c:pt idx="2">
                  <c:v>90</c:v>
                </c:pt>
                <c:pt idx="3">
                  <c:v>88</c:v>
                </c:pt>
                <c:pt idx="4">
                  <c:v>44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5D9D-C69C-4401-9F91-BB6A259297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4E991-43C1-4F23-B13D-1A87AE7A51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8FD0F2E2-BEC3-4731-9280-C0DEF30688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B395465-9EF3-43A3-83EA-E9DA93E839F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F2E2-BEC3-4731-9280-C0DEF30688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97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0B395465-9EF3-43A3-83EA-E9DA93E839F1}" type="slidenum">
              <a:rPr lang="zh-CN" altLang="en-US" smtClean="0"/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microsoft.com/office/2007/relationships/hdphoto" Target="../media/image2.wdp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0F2E2-BEC3-4731-9280-C0DEF30688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95465-9EF3-43A3-83EA-E9DA93E839F1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31.jpe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svg"/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tags" Target="../tags/tag13.xml"/><Relationship Id="rId2" Type="http://schemas.openxmlformats.org/officeDocument/2006/relationships/image" Target="../media/image36.png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8.png"/><Relationship Id="rId16" Type="http://schemas.openxmlformats.org/officeDocument/2006/relationships/image" Target="../media/image27.jpeg"/><Relationship Id="rId15" Type="http://schemas.openxmlformats.org/officeDocument/2006/relationships/image" Target="../media/image26.jpeg"/><Relationship Id="rId14" Type="http://schemas.openxmlformats.org/officeDocument/2006/relationships/image" Target="../media/image25.png"/><Relationship Id="rId13" Type="http://schemas.openxmlformats.org/officeDocument/2006/relationships/image" Target="../media/image24.jpe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hyperlink" Target="https://eduai.baidu.com/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 bwMode="auto">
          <a:xfrm>
            <a:off x="2843530" y="3579495"/>
            <a:ext cx="39604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>
            <a:off x="2879290" y="4063598"/>
            <a:ext cx="392771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15795" y="1357630"/>
            <a:ext cx="585406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百度文库高校版</a:t>
            </a:r>
            <a:endParaRPr lang="zh-CN" altLang="en-US" sz="60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  <a:p>
            <a:pPr algn="ctr"/>
            <a:endParaRPr lang="zh-CN" altLang="en-US" sz="60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52470" y="3579495"/>
            <a:ext cx="3385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chemeClr val="accent1"/>
                </a:solidFill>
              </a:rPr>
              <a:t>https://eduai.baidu.com</a:t>
            </a:r>
            <a:endParaRPr lang="en-US" altLang="zh-CN" sz="2400">
              <a:solidFill>
                <a:schemeClr val="accen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790" y="128905"/>
            <a:ext cx="1263650" cy="50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18"/>
          <p:cNvSpPr/>
          <p:nvPr/>
        </p:nvSpPr>
        <p:spPr>
          <a:xfrm rot="2134838">
            <a:off x="728980" y="1083310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7100" y="131191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734695" y="142621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1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五角星 18"/>
          <p:cNvSpPr/>
          <p:nvPr/>
        </p:nvSpPr>
        <p:spPr>
          <a:xfrm rot="2134838">
            <a:off x="728980" y="2673985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20750" y="293878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23" name="饼形 22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25" name="饼形 24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39"/>
          <p:cNvSpPr txBox="1"/>
          <p:nvPr/>
        </p:nvSpPr>
        <p:spPr>
          <a:xfrm>
            <a:off x="734695" y="3147695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5635" y="1370965"/>
            <a:ext cx="6056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sym typeface="+mn-ea"/>
              </a:rPr>
              <a:t>更新情况：每分钟更新，无滞后性；每日新增文档10万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+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907540" y="3075305"/>
            <a:ext cx="6355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sym typeface="+mn-ea"/>
              </a:rPr>
              <a:t>撤销情况：撤销比例小于万分之一，保证数据库的使用稳定。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20" grpId="0" bldLvl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18"/>
          <p:cNvSpPr/>
          <p:nvPr/>
        </p:nvSpPr>
        <p:spPr>
          <a:xfrm rot="2134838">
            <a:off x="785495" y="723900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20750" y="93472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633730" y="114046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3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0" name="五角星 18"/>
          <p:cNvSpPr/>
          <p:nvPr/>
        </p:nvSpPr>
        <p:spPr>
          <a:xfrm rot="2134838">
            <a:off x="728980" y="2962275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99160" y="315849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23" name="饼形 22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25" name="饼形 24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TextBox 39"/>
          <p:cNvSpPr txBox="1"/>
          <p:nvPr/>
        </p:nvSpPr>
        <p:spPr>
          <a:xfrm>
            <a:off x="683260" y="3453765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4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78965" y="908685"/>
            <a:ext cx="7040880" cy="1337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个性推荐：用户在查看文档时，文库根据浏览人群的行为统计，运用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大数据技术，打破分类体系的断层，进行个性化推荐，有效提高用户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查找资料效率。</a:t>
            </a:r>
            <a:endParaRPr lang="en-US" altLang="zh-CN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63395" y="2859405"/>
            <a:ext cx="711835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>
                <a:solidFill>
                  <a:schemeClr val="accent1"/>
                </a:solidFill>
                <a:sym typeface="+mn-ea"/>
              </a:rPr>
              <a:t>实时检索：用户可输入检索词，进行实时检索，并可依据“</a:t>
            </a:r>
            <a:r>
              <a:rPr lang="zh-CN">
                <a:solidFill>
                  <a:schemeClr val="accent1"/>
                </a:solidFill>
                <a:sym typeface="+mn-ea"/>
              </a:rPr>
              <a:t>综合排序</a:t>
            </a:r>
            <a:r>
              <a:rPr>
                <a:solidFill>
                  <a:schemeClr val="accent1"/>
                </a:solidFill>
                <a:sym typeface="+mn-ea"/>
              </a:rPr>
              <a:t>”、</a:t>
            </a:r>
            <a:endParaRPr>
              <a:solidFill>
                <a:schemeClr val="accent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>
                <a:solidFill>
                  <a:schemeClr val="accent1"/>
                </a:solidFill>
                <a:sym typeface="+mn-ea"/>
              </a:rPr>
              <a:t>“</a:t>
            </a:r>
            <a:r>
              <a:rPr lang="zh-CN">
                <a:solidFill>
                  <a:schemeClr val="accent1"/>
                </a:solidFill>
                <a:sym typeface="+mn-ea"/>
              </a:rPr>
              <a:t>最多下载</a:t>
            </a:r>
            <a:r>
              <a:rPr>
                <a:solidFill>
                  <a:schemeClr val="accent1"/>
                </a:solidFill>
                <a:sym typeface="+mn-ea"/>
              </a:rPr>
              <a:t>”、“</a:t>
            </a:r>
            <a:r>
              <a:rPr lang="zh-CN">
                <a:solidFill>
                  <a:schemeClr val="accent1"/>
                </a:solidFill>
                <a:sym typeface="+mn-ea"/>
              </a:rPr>
              <a:t>最新上传</a:t>
            </a:r>
            <a:r>
              <a:rPr>
                <a:solidFill>
                  <a:schemeClr val="accent1"/>
                </a:solidFill>
                <a:sym typeface="+mn-ea"/>
              </a:rPr>
              <a:t>”</a:t>
            </a:r>
            <a:r>
              <a:rPr lang="zh-CN">
                <a:solidFill>
                  <a:schemeClr val="accent1"/>
                </a:solidFill>
                <a:sym typeface="+mn-ea"/>
              </a:rPr>
              <a:t>、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“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文档类型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”</a:t>
            </a:r>
            <a:r>
              <a:rPr>
                <a:solidFill>
                  <a:schemeClr val="accent1"/>
                </a:solidFill>
                <a:sym typeface="+mn-ea"/>
              </a:rPr>
              <a:t>等因素将结果</a:t>
            </a:r>
            <a:r>
              <a:rPr lang="zh-CN">
                <a:solidFill>
                  <a:schemeClr val="accent1"/>
                </a:solidFill>
                <a:sym typeface="+mn-ea"/>
              </a:rPr>
              <a:t>筛选</a:t>
            </a:r>
            <a:r>
              <a:rPr>
                <a:solidFill>
                  <a:schemeClr val="accent1"/>
                </a:solidFill>
                <a:sym typeface="+mn-ea"/>
              </a:rPr>
              <a:t>排序；快速找</a:t>
            </a:r>
            <a:endParaRPr>
              <a:solidFill>
                <a:schemeClr val="accent1"/>
              </a:solidFill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>
                <a:solidFill>
                  <a:schemeClr val="accent1"/>
                </a:solidFill>
                <a:sym typeface="+mn-ea"/>
              </a:rPr>
              <a:t>到所需的资料。检索界面：简单易用，有效提高用户查找效率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。</a:t>
            </a:r>
            <a:endParaRPr lang="zh-CN" altLang="en-US">
              <a:solidFill>
                <a:schemeClr val="accent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20" grpId="0" bldLvl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18"/>
          <p:cNvSpPr/>
          <p:nvPr/>
        </p:nvSpPr>
        <p:spPr>
          <a:xfrm rot="2134838">
            <a:off x="657225" y="1260475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7405" y="1491615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611505" y="177927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5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百度文库高校版特点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五角星 18"/>
          <p:cNvSpPr/>
          <p:nvPr/>
        </p:nvSpPr>
        <p:spPr>
          <a:xfrm rot="2134838">
            <a:off x="728345" y="3178175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7415" y="3439795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5" name="饼形 4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TextBox 39"/>
          <p:cNvSpPr txBox="1"/>
          <p:nvPr/>
        </p:nvSpPr>
        <p:spPr>
          <a:xfrm>
            <a:off x="755015" y="3651885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6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21815" y="1303655"/>
            <a:ext cx="70535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资料下载：支持源文件本地下载，用户使用本地office套件即可查看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sym typeface="+mn-ea"/>
              </a:rPr>
              <a:t>并二次编辑，无需特定阅读器。支持</a:t>
            </a:r>
            <a:r>
              <a:rPr lang="zh-CN" altLang="en-US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doc/pdf/txt</a:t>
            </a:r>
            <a:r>
              <a:rPr lang="en-US" altLang="zh-CN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/ppt/xls 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等文件格式。</a:t>
            </a:r>
            <a:endParaRPr lang="zh-CN" altLang="en-US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21815" y="2931795"/>
            <a:ext cx="639953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>
                <a:solidFill>
                  <a:schemeClr val="accent1"/>
                </a:solidFill>
                <a:sym typeface="+mn-ea"/>
              </a:rPr>
              <a:t>服务稳定：在教育网、公网均架设了服务器，保障用户平稳、顺畅使用。用户访问速度为100-200ms，服务器稳定性为99.999%，可支持5000万人同时在线，无并发限制。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2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角星 18"/>
          <p:cNvSpPr/>
          <p:nvPr/>
        </p:nvSpPr>
        <p:spPr>
          <a:xfrm rot="2134838">
            <a:off x="785495" y="723900"/>
            <a:ext cx="903605" cy="942975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07415" y="91821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755650" y="114046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1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资源库详细介绍如下：</a:t>
            </a:r>
            <a:endParaRPr lang="zh-CN" altLang="en-US" dirty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五角星 18"/>
          <p:cNvSpPr/>
          <p:nvPr/>
        </p:nvSpPr>
        <p:spPr>
          <a:xfrm rot="2134838">
            <a:off x="3103880" y="727710"/>
            <a:ext cx="899795" cy="946150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60090" y="915035"/>
            <a:ext cx="392430" cy="316230"/>
            <a:chOff x="2409665" y="939861"/>
            <a:chExt cx="5638961" cy="3959164"/>
          </a:xfrm>
          <a:solidFill>
            <a:schemeClr val="bg2">
              <a:lumMod val="50000"/>
            </a:schemeClr>
          </a:solidFill>
        </p:grpSpPr>
        <p:sp>
          <p:nvSpPr>
            <p:cNvPr id="16" name="流程图: 联系 2"/>
            <p:cNvSpPr/>
            <p:nvPr/>
          </p:nvSpPr>
          <p:spPr>
            <a:xfrm>
              <a:off x="3884040" y="1024462"/>
              <a:ext cx="2680685" cy="3874563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  <p:sp>
          <p:nvSpPr>
            <p:cNvPr id="17" name="流程图: 联系 2"/>
            <p:cNvSpPr/>
            <p:nvPr/>
          </p:nvSpPr>
          <p:spPr>
            <a:xfrm>
              <a:off x="2409665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  <p:sp>
          <p:nvSpPr>
            <p:cNvPr id="18" name="流程图: 联系 2"/>
            <p:cNvSpPr/>
            <p:nvPr/>
          </p:nvSpPr>
          <p:spPr>
            <a:xfrm>
              <a:off x="6133940" y="939861"/>
              <a:ext cx="1914686" cy="2767416"/>
            </a:xfrm>
            <a:custGeom>
              <a:avLst/>
              <a:gdLst/>
              <a:ahLst/>
              <a:cxnLst/>
              <a:rect l="l" t="t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3A6B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五角星 18"/>
          <p:cNvSpPr/>
          <p:nvPr/>
        </p:nvSpPr>
        <p:spPr>
          <a:xfrm rot="2134838">
            <a:off x="5487035" y="718820"/>
            <a:ext cx="912495" cy="963930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sp>
        <p:nvSpPr>
          <p:cNvPr id="22" name="矩形 25"/>
          <p:cNvSpPr/>
          <p:nvPr/>
        </p:nvSpPr>
        <p:spPr>
          <a:xfrm>
            <a:off x="5652135" y="932180"/>
            <a:ext cx="342900" cy="297180"/>
          </a:xfrm>
          <a:custGeom>
            <a:avLst/>
            <a:gdLst/>
            <a:ahLst/>
            <a:cxnLst/>
            <a:rect l="l" t="t" r="r" b="b"/>
            <a:pathLst>
              <a:path w="4210679" h="4260850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sp>
        <p:nvSpPr>
          <p:cNvPr id="14" name="TextBox 41"/>
          <p:cNvSpPr txBox="1"/>
          <p:nvPr/>
        </p:nvSpPr>
        <p:spPr>
          <a:xfrm>
            <a:off x="3161317" y="114015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7315" y="1894205"/>
            <a:ext cx="2153920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1. </a:t>
            </a:r>
            <a:r>
              <a:rPr lang="zh-CN" sz="1400" b="0" dirty="0">
                <a:ea typeface="宋体" panose="02010600030101010101" pitchFamily="2" charset="-122"/>
              </a:rPr>
              <a:t>通过</a:t>
            </a:r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 </a:t>
            </a:r>
            <a:r>
              <a:rPr lang="zh-CN" sz="1400" b="0" dirty="0">
                <a:ea typeface="宋体" panose="02010600030101010101" pitchFamily="2" charset="-122"/>
              </a:rPr>
              <a:t>AI </a:t>
            </a:r>
            <a:r>
              <a:rPr lang="zh-CN" altLang="en-US" sz="1400" dirty="0">
                <a:ea typeface="宋体" panose="02010600030101010101" pitchFamily="2" charset="-122"/>
              </a:rPr>
              <a:t>技术，对</a:t>
            </a:r>
            <a:r>
              <a:rPr lang="zh-CN" sz="1400" b="0" dirty="0">
                <a:ea typeface="宋体" panose="02010600030101010101" pitchFamily="2" charset="-122"/>
              </a:rPr>
              <a:t>用户行为分析，从知识图谱内容库中精准匹配、智能推荐所需要的课程资料。满足教学多元化的需求。包括知识点、考题、课后习题、公式大全、学习技巧、学习心得等，从而快速提升学习效率，辅助学生高效自主学习。</a:t>
            </a:r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2459355" y="1894205"/>
            <a:ext cx="21882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2. </a:t>
            </a:r>
            <a:r>
              <a:rPr lang="zh-CN" sz="1400" b="0" dirty="0">
                <a:ea typeface="宋体" panose="02010600030101010101" pitchFamily="2" charset="-122"/>
              </a:rPr>
              <a:t>专属技能知识专栏订阅，拓展素质教学资源。聚合8大类，38小类，158个可订阅技能/兴趣专栏，包含考级、考证、考研、技能、出国留学、就业、兴趣爱好、科技前沿等专栏，可以根据自身学习需求、兴趣爱好进行个性化订阅，进行自主学习。</a:t>
            </a:r>
            <a:endParaRPr lang="zh-CN" altLang="en-US" dirty="0"/>
          </a:p>
        </p:txBody>
      </p:sp>
      <p:sp>
        <p:nvSpPr>
          <p:cNvPr id="26" name="五角星 18"/>
          <p:cNvSpPr/>
          <p:nvPr/>
        </p:nvSpPr>
        <p:spPr>
          <a:xfrm rot="2134838">
            <a:off x="7643495" y="716915"/>
            <a:ext cx="899795" cy="946150"/>
          </a:xfrm>
          <a:custGeom>
            <a:avLst/>
            <a:gdLst/>
            <a:ahLst/>
            <a:cxnLst/>
            <a:rect l="l" t="t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8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64B45"/>
              </a:solidFill>
              <a:cs typeface="+mn-ea"/>
              <a:sym typeface="+mn-lt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5605432" y="112618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3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9" name="TextBox 41"/>
          <p:cNvSpPr txBox="1"/>
          <p:nvPr/>
        </p:nvSpPr>
        <p:spPr>
          <a:xfrm>
            <a:off x="7692042" y="112618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4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932045" y="1924050"/>
            <a:ext cx="173418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400" b="0">
                <a:latin typeface="仿宋" panose="02010609060101010101" charset="-122"/>
                <a:ea typeface="宋体" panose="02010600030101010101" pitchFamily="2" charset="-122"/>
              </a:rPr>
              <a:t>3. </a:t>
            </a:r>
            <a:r>
              <a:rPr lang="zh-CN" sz="1400" b="0">
                <a:ea typeface="宋体" panose="02010600030101010101" pitchFamily="2" charset="-122"/>
              </a:rPr>
              <a:t>知识体系化精细梳理，符合教育部覆盖的12个一级学科、92个二级学科、504个专业、7590门课程。</a:t>
            </a:r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216140" y="1894205"/>
            <a:ext cx="159639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4. </a:t>
            </a:r>
            <a:r>
              <a:rPr lang="zh-CN" sz="1400" b="0" dirty="0">
                <a:ea typeface="宋体" panose="02010600030101010101" pitchFamily="2" charset="-122"/>
              </a:rPr>
              <a:t>拥有不少</a:t>
            </a:r>
            <a:r>
              <a:rPr lang="en-US" altLang="zh-CN" sz="1400" b="0" dirty="0">
                <a:ea typeface="宋体" panose="02010600030101010101" pitchFamily="2" charset="-122"/>
              </a:rPr>
              <a:t>9</a:t>
            </a:r>
            <a:r>
              <a:rPr lang="zh-CN" sz="1400" b="0" dirty="0">
                <a:ea typeface="宋体" panose="02010600030101010101" pitchFamily="2" charset="-122"/>
              </a:rPr>
              <a:t>亿文档。按照学科-学科分类-专业-课程的结构进行展示，与高校课程高度同步、精细匹配，让课程内容文档一触即达。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2" grpId="0" bldLvl="0" animBg="1"/>
      <p:bldP spid="19" grpId="0" bldLvl="0" animBg="1"/>
      <p:bldP spid="22" grpId="0" bldLvl="0" animBg="1"/>
      <p:bldP spid="14" grpId="0"/>
      <p:bldP spid="26" grpId="0" bldLvl="0" animBg="1"/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1"/>
          <p:cNvSpPr txBox="1"/>
          <p:nvPr/>
        </p:nvSpPr>
        <p:spPr>
          <a:xfrm>
            <a:off x="3161317" y="114015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56335" y="2073910"/>
            <a:ext cx="206184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50460" y="2028190"/>
            <a:ext cx="25895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百度文库高校版用户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反馈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56335" y="801052"/>
            <a:ext cx="50800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>
              <a:lnSpc>
                <a:spcPct val="150000"/>
              </a:lnSpc>
            </a:pP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在使用期间，读者对文库的使用效果反馈积极。</a:t>
            </a:r>
            <a:r>
              <a:rPr 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 </a:t>
            </a:r>
            <a:r>
              <a:rPr lang="en-US" sz="1200">
                <a:latin typeface="Wingdings" panose="05000000000000000000" charset="0"/>
                <a:ea typeface="宋体" panose="02010600030101010101" pitchFamily="2" charset="-122"/>
                <a:sym typeface="+mn-ea"/>
              </a:rPr>
              <a:t>Ø</a:t>
            </a:r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读者使用目的超过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0%的读者使用文库用于专业资料的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查询；部分读者使用文库用于技能培训、外语考试、资格考试资料查询。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6" name="图表 10"/>
          <p:cNvGraphicFramePr/>
          <p:nvPr/>
        </p:nvGraphicFramePr>
        <p:xfrm>
          <a:off x="1942783" y="2142808"/>
          <a:ext cx="5059045" cy="253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1"/>
          <p:cNvSpPr txBox="1"/>
          <p:nvPr/>
        </p:nvSpPr>
        <p:spPr>
          <a:xfrm>
            <a:off x="3161317" y="114015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56335" y="2073910"/>
            <a:ext cx="206184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50460" y="2028190"/>
            <a:ext cx="25895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百度文库高校版用户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反馈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4130" y="916305"/>
            <a:ext cx="545973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>
              <a:lnSpc>
                <a:spcPct val="150000"/>
              </a:lnSpc>
            </a:pPr>
            <a:r>
              <a:rPr lang="en-US" sz="1200" b="0">
                <a:latin typeface="Wingdings" panose="05000000000000000000" charset="0"/>
                <a:ea typeface="宋体" panose="02010600030101010101" pitchFamily="2" charset="-122"/>
              </a:rPr>
              <a:t>Ø</a:t>
            </a:r>
            <a:r>
              <a:rPr 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文库在学习和工作中的帮助作用9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%的读者认为文库对其在学习和工作中有帮助作用；近80%的读者认为文库在学习和工作中“非常有帮助”、“有较大帮助”。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7" name="图表 9"/>
          <p:cNvGraphicFramePr/>
          <p:nvPr/>
        </p:nvGraphicFramePr>
        <p:xfrm>
          <a:off x="1742123" y="1982470"/>
          <a:ext cx="5278755" cy="295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1"/>
          <p:cNvSpPr txBox="1"/>
          <p:nvPr/>
        </p:nvSpPr>
        <p:spPr>
          <a:xfrm>
            <a:off x="3161317" y="114015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56335" y="2073910"/>
            <a:ext cx="206184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50460" y="2028190"/>
            <a:ext cx="25895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百度文库高校版用户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反馈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4130" y="878205"/>
            <a:ext cx="5459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>
              <a:lnSpc>
                <a:spcPct val="150000"/>
              </a:lnSpc>
            </a:pPr>
            <a:r>
              <a:rPr lang="en-US" sz="1200" b="0">
                <a:latin typeface="Wingdings" panose="05000000000000000000" charset="0"/>
                <a:ea typeface="宋体" panose="02010600030101010101" pitchFamily="2" charset="-122"/>
              </a:rPr>
              <a:t>Ø</a:t>
            </a:r>
            <a:r>
              <a:rPr 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读者使用频次</a:t>
            </a:r>
            <a:endParaRPr 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indent="-266700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83%的读者每周都需使用文库。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8" name="图表 5"/>
          <p:cNvGraphicFramePr/>
          <p:nvPr/>
        </p:nvGraphicFramePr>
        <p:xfrm>
          <a:off x="1812608" y="1613535"/>
          <a:ext cx="5274945" cy="330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1"/>
          <p:cNvSpPr txBox="1"/>
          <p:nvPr/>
        </p:nvSpPr>
        <p:spPr>
          <a:xfrm>
            <a:off x="3161317" y="1140151"/>
            <a:ext cx="11205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en-US" altLang="zh-CN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950460" y="2028190"/>
            <a:ext cx="258953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sz="1400" b="0" dirty="0">
                <a:latin typeface="仿宋" panose="02010609060101010101" charset="-122"/>
                <a:ea typeface="宋体" panose="02010600030101010101" pitchFamily="2" charset="-122"/>
              </a:rPr>
              <a:t>   </a:t>
            </a:r>
            <a:endParaRPr lang="zh-CN" altLang="en-US" sz="14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百度文库高校版用户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反馈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4130" y="878205"/>
            <a:ext cx="54597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66700" indent="-266700">
              <a:lnSpc>
                <a:spcPct val="150000"/>
              </a:lnSpc>
            </a:pPr>
            <a:r>
              <a:rPr lang="en-US" sz="1200" b="0">
                <a:latin typeface="Wingdings" panose="05000000000000000000" charset="0"/>
                <a:ea typeface="宋体" panose="02010600030101010101" pitchFamily="2" charset="-122"/>
              </a:rPr>
              <a:t>Ø</a:t>
            </a:r>
            <a:r>
              <a:rPr 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读者下载次数统计</a:t>
            </a:r>
            <a:endParaRPr 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indent="-266700">
              <a:lnSpc>
                <a:spcPct val="150000"/>
              </a:lnSpc>
            </a:pPr>
            <a:r>
              <a:rPr 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93%的读者通过文库找到所需文档并完成下载。</a:t>
            </a:r>
            <a:endParaRPr 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59" name="图表 6"/>
          <p:cNvGraphicFramePr/>
          <p:nvPr/>
        </p:nvGraphicFramePr>
        <p:xfrm>
          <a:off x="1971358" y="1569403"/>
          <a:ext cx="5307965" cy="314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4790" y="172085"/>
            <a:ext cx="8550275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合作院校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59" name="Shape 421"/>
          <p:cNvSpPr/>
          <p:nvPr/>
        </p:nvSpPr>
        <p:spPr>
          <a:xfrm>
            <a:off x="790037" y="815360"/>
            <a:ext cx="4330700" cy="715010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10000">
                <a:solidFill>
                  <a:srgbClr val="1AC09E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高校合作数量超过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5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00</a:t>
            </a: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+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Lantinghei SC Demibold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078990" y="1503045"/>
            <a:ext cx="6463665" cy="5340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lvl="0" algn="ctr" defTabSz="412750" hangingPunct="0">
              <a:lnSpc>
                <a:spcPct val="120000"/>
              </a:lnSpc>
              <a:defRPr sz="5000">
                <a:solidFill>
                  <a:srgbClr val="1AC09E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2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文库资源使用覆盖各个</a:t>
            </a:r>
            <a:r>
              <a:rPr lang="zh-CN" altLang="en-US" sz="2400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ntinghei SC Demibold"/>
              </a:rPr>
              <a:t>行业</a:t>
            </a:r>
            <a:endParaRPr lang="zh-CN" altLang="en-US" sz="2400" i="1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Lantinghei SC Demibold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0" y="2081530"/>
            <a:ext cx="8209280" cy="2879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" y="0"/>
            <a:ext cx="4860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 l="-52611" r="-52611"/>
            </a:stretch>
          </a:blipFill>
          <a:ln>
            <a:noFill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53" name="矩形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0" y="959652"/>
            <a:ext cx="4860000" cy="3292079"/>
          </a:xfrm>
          <a:prstGeom prst="rect">
            <a:avLst/>
          </a:prstGeom>
          <a:solidFill>
            <a:schemeClr val="accent1">
              <a:alpha val="7607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4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CHAPTER</a:t>
            </a:r>
            <a:endParaRPr lang="en-US" altLang="zh-CN" sz="96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7990" y="1924050"/>
            <a:ext cx="32867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百度文库高校版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lvl="1"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功能说明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8763" y="3579877"/>
            <a:ext cx="985236" cy="24384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※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8763" y="3886005"/>
            <a:ext cx="985236" cy="24384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※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43" y="3579877"/>
            <a:ext cx="985236" cy="24384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※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443" y="3886005"/>
            <a:ext cx="985236" cy="243840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※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2053" grpId="0" bldLvl="0" animBg="1"/>
          <p:bldP spid="5" grpId="0"/>
          <p:bldP spid="7" grpId="0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2053" grpId="0" bldLvl="0" animBg="1"/>
          <p:bldP spid="5" grpId="0"/>
          <p:bldP spid="7" grpId="0"/>
          <p:bldP spid="9" grpId="0"/>
          <p:bldP spid="10" grpId="0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百度文库高校版登录方式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987425"/>
            <a:ext cx="8075930" cy="329501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1505" y="918210"/>
            <a:ext cx="8352790" cy="787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右箭头 4"/>
          <p:cNvSpPr/>
          <p:nvPr/>
        </p:nvSpPr>
        <p:spPr>
          <a:xfrm rot="7680000">
            <a:off x="6148705" y="2226310"/>
            <a:ext cx="640715" cy="11049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角星 5"/>
          <p:cNvSpPr/>
          <p:nvPr/>
        </p:nvSpPr>
        <p:spPr>
          <a:xfrm>
            <a:off x="5076190" y="2283460"/>
            <a:ext cx="1223645" cy="1008380"/>
          </a:xfrm>
          <a:prstGeom prst="star5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百度文库三大功能</a:t>
            </a:r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2915285" y="987425"/>
            <a:ext cx="2900045" cy="10115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b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直接检索</a:t>
            </a:r>
            <a:br>
              <a:rPr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</a:b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03980" y="2427605"/>
            <a:ext cx="2172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</a:t>
            </a:r>
            <a:r>
              <a:rPr lang="en-US" altLang="zh-CN" sz="2800"/>
              <a:t>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业务文档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60290" y="3642995"/>
            <a:ext cx="171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课程学习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图片 13" descr="333438303935353b333633373435353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35150" y="1131570"/>
            <a:ext cx="1009650" cy="664210"/>
          </a:xfrm>
          <a:prstGeom prst="rect">
            <a:avLst/>
          </a:prstGeom>
        </p:spPr>
      </p:pic>
      <p:pic>
        <p:nvPicPr>
          <p:cNvPr id="16" name="图片 15" descr="333438303935353b333633373435353bbcfdcdb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1865" y="3578860"/>
            <a:ext cx="1044575" cy="650875"/>
          </a:xfrm>
          <a:prstGeom prst="rect">
            <a:avLst/>
          </a:prstGeom>
        </p:spPr>
      </p:pic>
      <p:pic>
        <p:nvPicPr>
          <p:cNvPr id="4" name="图片 3" descr="333438303935353b333633373435353bbcfdcdb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27630" y="2355215"/>
            <a:ext cx="1009650" cy="66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780" y="267335"/>
            <a:ext cx="6276340" cy="330200"/>
          </a:xfrm>
        </p:spPr>
        <p:txBody>
          <a:bodyPr/>
          <a:p>
            <a:r>
              <a:rPr lang="en-US" altLang="zh-CN"/>
              <a:t>1</a:t>
            </a:r>
            <a:r>
              <a:t>、</a:t>
            </a:r>
            <a:r>
              <a:rPr lang="zh-CN" altLang="en-US"/>
              <a:t>百度文库提供两种检索：教育资源、知识发现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015" y="987425"/>
            <a:ext cx="4130675" cy="376809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267585" y="1419225"/>
            <a:ext cx="843915" cy="431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131820" y="1419225"/>
            <a:ext cx="864235" cy="431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60645" y="989965"/>
            <a:ext cx="3657600" cy="376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780" y="267335"/>
            <a:ext cx="7522845" cy="3302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教育资源检索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065" y="1416685"/>
            <a:ext cx="6793865" cy="354965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187450" y="2355215"/>
            <a:ext cx="2245360" cy="3733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3491865" y="2355850"/>
            <a:ext cx="1115060" cy="3721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8180" y="843280"/>
            <a:ext cx="8136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教育资源检索结果提供四种排序方式，分别是综合排序，最多下载，最新上传和最高评分。另外，还提供格式和页数两种筛选方式。</a:t>
            </a:r>
            <a:endParaRPr lang="zh-CN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71550" y="194945"/>
            <a:ext cx="1772920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知识发现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840" y="1526540"/>
            <a:ext cx="7044690" cy="34810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33500" y="843280"/>
            <a:ext cx="574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点击热门标签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计算机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，检索结果跳转到百度学术，页面提供与计算机相关的全网资源的信息。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0450" y="267335"/>
            <a:ext cx="7172325" cy="330200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r>
              <a:rPr lang="en-US" altLang="zh-CN" sz="2000"/>
              <a:t>2</a:t>
            </a:r>
            <a:r>
              <a:rPr sz="2000"/>
              <a:t>、</a:t>
            </a:r>
            <a:r>
              <a:rPr lang="zh-CN" altLang="en-US" sz="2000"/>
              <a:t>业务文档</a:t>
            </a:r>
            <a:endParaRPr lang="zh-CN" altLang="en-US" sz="20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505" y="837565"/>
            <a:ext cx="5529580" cy="403796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1505" y="1491615"/>
            <a:ext cx="1436370" cy="12236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7540" y="1059180"/>
            <a:ext cx="2291715" cy="36830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二级页面有细致分类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圆角右箭头 6"/>
          <p:cNvSpPr/>
          <p:nvPr/>
        </p:nvSpPr>
        <p:spPr>
          <a:xfrm>
            <a:off x="1547495" y="1059180"/>
            <a:ext cx="360045" cy="432435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72225" y="1347470"/>
            <a:ext cx="23514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业务文档中有不同分类：例如党建工作和政治教育、教务工作等。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点击进入二级页面后还有细致分类。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375" y="267335"/>
            <a:ext cx="5708650" cy="330200"/>
          </a:xfrm>
        </p:spPr>
        <p:txBody>
          <a:bodyPr/>
          <a:p>
            <a:r>
              <a:rPr lang="en-US" altLang="zh-CN" sz="2000"/>
              <a:t>3.</a:t>
            </a:r>
            <a:r>
              <a:rPr lang="zh-CN" altLang="en-US" sz="2000"/>
              <a:t>课程学习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771525"/>
            <a:ext cx="6176010" cy="407416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94970" y="1491615"/>
            <a:ext cx="2016760" cy="28079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59880" y="1707515"/>
            <a:ext cx="19773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通过课程学习可以找到不同学科的资料。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点击进入课程学习，二级页面还可以选择更细致的学科分类。</a:t>
            </a:r>
            <a:endParaRPr lang="zh-CN" altLang="en-US"/>
          </a:p>
        </p:txBody>
      </p:sp>
      <p:sp>
        <p:nvSpPr>
          <p:cNvPr id="7" name="圆角右箭头 6"/>
          <p:cNvSpPr/>
          <p:nvPr/>
        </p:nvSpPr>
        <p:spPr>
          <a:xfrm>
            <a:off x="1547495" y="1059180"/>
            <a:ext cx="360045" cy="432435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7540" y="1059180"/>
            <a:ext cx="2291715" cy="36830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二级页面有细致分类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36990" cy="53359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1837055" y="1707515"/>
            <a:ext cx="12984480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使用过程中有任何疑问</a:t>
            </a:r>
            <a:endParaRPr lang="zh-CN" altLang="en-US" sz="4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zh-CN" alt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可以联系图书馆工作人员</a:t>
            </a:r>
            <a:endParaRPr lang="zh-CN" altLang="en-US" sz="4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" y="161925"/>
            <a:ext cx="9133840" cy="488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39"/>
          <p:cNvSpPr>
            <a:spLocks noEditPoints="1" noChangeArrowheads="1"/>
          </p:cNvSpPr>
          <p:nvPr/>
        </p:nvSpPr>
        <p:spPr bwMode="auto">
          <a:xfrm>
            <a:off x="827405" y="1203325"/>
            <a:ext cx="639445" cy="546735"/>
          </a:xfrm>
          <a:custGeom>
            <a:avLst/>
            <a:gdLst>
              <a:gd name="T0" fmla="*/ 2147483646 w 2116"/>
              <a:gd name="T1" fmla="*/ 1262169863 h 2116"/>
              <a:gd name="T2" fmla="*/ 2147483646 w 2116"/>
              <a:gd name="T3" fmla="*/ 1059407178 h 2116"/>
              <a:gd name="T4" fmla="*/ 2147483646 w 2116"/>
              <a:gd name="T5" fmla="*/ 782257393 h 2116"/>
              <a:gd name="T6" fmla="*/ 2147483646 w 2116"/>
              <a:gd name="T7" fmla="*/ 683875654 h 2116"/>
              <a:gd name="T8" fmla="*/ 2147483646 w 2116"/>
              <a:gd name="T9" fmla="*/ 365933012 h 2116"/>
              <a:gd name="T10" fmla="*/ 1857261195 w 2116"/>
              <a:gd name="T11" fmla="*/ 385130037 h 2116"/>
              <a:gd name="T12" fmla="*/ 1756479555 w 2116"/>
              <a:gd name="T13" fmla="*/ 95982932 h 2116"/>
              <a:gd name="T14" fmla="*/ 1480530267 w 2116"/>
              <a:gd name="T15" fmla="*/ 229158320 h 2116"/>
              <a:gd name="T16" fmla="*/ 1262169863 w 2116"/>
              <a:gd name="T17" fmla="*/ 0 h 2116"/>
              <a:gd name="T18" fmla="*/ 1060606582 w 2116"/>
              <a:gd name="T19" fmla="*/ 229158320 h 2116"/>
              <a:gd name="T20" fmla="*/ 783456796 w 2116"/>
              <a:gd name="T21" fmla="*/ 93583030 h 2116"/>
              <a:gd name="T22" fmla="*/ 683875654 w 2116"/>
              <a:gd name="T23" fmla="*/ 385130037 h 2116"/>
              <a:gd name="T24" fmla="*/ 365933012 w 2116"/>
              <a:gd name="T25" fmla="*/ 376730928 h 2116"/>
              <a:gd name="T26" fmla="*/ 386329440 w 2116"/>
              <a:gd name="T27" fmla="*/ 681475752 h 2116"/>
              <a:gd name="T28" fmla="*/ 97182336 w 2116"/>
              <a:gd name="T29" fmla="*/ 782257393 h 2116"/>
              <a:gd name="T30" fmla="*/ 230357723 w 2116"/>
              <a:gd name="T31" fmla="*/ 1058206680 h 2116"/>
              <a:gd name="T32" fmla="*/ 0 w 2116"/>
              <a:gd name="T33" fmla="*/ 1276567084 h 2116"/>
              <a:gd name="T34" fmla="*/ 229158320 w 2116"/>
              <a:gd name="T35" fmla="*/ 1479329769 h 2116"/>
              <a:gd name="T36" fmla="*/ 93583030 w 2116"/>
              <a:gd name="T37" fmla="*/ 1755280151 h 2116"/>
              <a:gd name="T38" fmla="*/ 385130037 w 2116"/>
              <a:gd name="T39" fmla="*/ 1854861293 h 2116"/>
              <a:gd name="T40" fmla="*/ 376730928 w 2116"/>
              <a:gd name="T41" fmla="*/ 2147483646 h 2116"/>
              <a:gd name="T42" fmla="*/ 682675155 w 2116"/>
              <a:gd name="T43" fmla="*/ 2147483646 h 2116"/>
              <a:gd name="T44" fmla="*/ 783456796 w 2116"/>
              <a:gd name="T45" fmla="*/ 2147483646 h 2116"/>
              <a:gd name="T46" fmla="*/ 1058206680 w 2116"/>
              <a:gd name="T47" fmla="*/ 2147483646 h 2116"/>
              <a:gd name="T48" fmla="*/ 1276567084 w 2116"/>
              <a:gd name="T49" fmla="*/ 2147483646 h 2116"/>
              <a:gd name="T50" fmla="*/ 1479329769 w 2116"/>
              <a:gd name="T51" fmla="*/ 2147483646 h 2116"/>
              <a:gd name="T52" fmla="*/ 1756479555 w 2116"/>
              <a:gd name="T53" fmla="*/ 2147483646 h 2116"/>
              <a:gd name="T54" fmla="*/ 1854861293 w 2116"/>
              <a:gd name="T55" fmla="*/ 2147483646 h 2116"/>
              <a:gd name="T56" fmla="*/ 2147483646 w 2116"/>
              <a:gd name="T57" fmla="*/ 2147483646 h 2116"/>
              <a:gd name="T58" fmla="*/ 2147483646 w 2116"/>
              <a:gd name="T59" fmla="*/ 1856061792 h 2116"/>
              <a:gd name="T60" fmla="*/ 2147483646 w 2116"/>
              <a:gd name="T61" fmla="*/ 1755280151 h 2116"/>
              <a:gd name="T62" fmla="*/ 2147483646 w 2116"/>
              <a:gd name="T63" fmla="*/ 1480530267 h 2116"/>
              <a:gd name="T64" fmla="*/ 1629302279 w 2116"/>
              <a:gd name="T65" fmla="*/ 2002434997 h 2116"/>
              <a:gd name="T66" fmla="*/ 910634072 w 2116"/>
              <a:gd name="T67" fmla="*/ 536301950 h 2116"/>
              <a:gd name="T68" fmla="*/ 1629302279 w 2116"/>
              <a:gd name="T69" fmla="*/ 200243499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518C"/>
              </a:solidFill>
              <a:cs typeface="+mn-ea"/>
              <a:sym typeface="+mn-lt"/>
            </a:endParaRPr>
          </a:p>
        </p:txBody>
      </p:sp>
      <p:sp>
        <p:nvSpPr>
          <p:cNvPr id="6" name="Freeform 240"/>
          <p:cNvSpPr>
            <a:spLocks noEditPoints="1" noChangeArrowheads="1"/>
          </p:cNvSpPr>
          <p:nvPr/>
        </p:nvSpPr>
        <p:spPr bwMode="auto">
          <a:xfrm>
            <a:off x="242570" y="1028700"/>
            <a:ext cx="555625" cy="475615"/>
          </a:xfrm>
          <a:custGeom>
            <a:avLst/>
            <a:gdLst>
              <a:gd name="T0" fmla="*/ 2147483646 w 1840"/>
              <a:gd name="T1" fmla="*/ 1155559799 h 1840"/>
              <a:gd name="T2" fmla="*/ 2018235029 w 1840"/>
              <a:gd name="T3" fmla="*/ 968560309 h 1840"/>
              <a:gd name="T4" fmla="*/ 2146895336 w 1840"/>
              <a:gd name="T5" fmla="*/ 736010363 h 1840"/>
              <a:gd name="T6" fmla="*/ 1891569068 w 1840"/>
              <a:gd name="T7" fmla="*/ 624529772 h 1840"/>
              <a:gd name="T8" fmla="*/ 1920338641 w 1840"/>
              <a:gd name="T9" fmla="*/ 360812515 h 1840"/>
              <a:gd name="T10" fmla="*/ 1653025871 w 1840"/>
              <a:gd name="T11" fmla="*/ 363210253 h 1840"/>
              <a:gd name="T12" fmla="*/ 1579903616 w 1840"/>
              <a:gd name="T13" fmla="*/ 107883984 h 1840"/>
              <a:gd name="T14" fmla="*/ 1322180704 w 1840"/>
              <a:gd name="T15" fmla="*/ 207376980 h 1840"/>
              <a:gd name="T16" fmla="*/ 1155559799 w 1840"/>
              <a:gd name="T17" fmla="*/ 0 h 1840"/>
              <a:gd name="T18" fmla="*/ 968560309 w 1840"/>
              <a:gd name="T19" fmla="*/ 190595002 h 1840"/>
              <a:gd name="T20" fmla="*/ 734811494 w 1840"/>
              <a:gd name="T21" fmla="*/ 58736921 h 1840"/>
              <a:gd name="T22" fmla="*/ 624529772 w 1840"/>
              <a:gd name="T23" fmla="*/ 314063190 h 1840"/>
              <a:gd name="T24" fmla="*/ 360812515 w 1840"/>
              <a:gd name="T25" fmla="*/ 286492485 h 1840"/>
              <a:gd name="T26" fmla="*/ 363210253 w 1840"/>
              <a:gd name="T27" fmla="*/ 552606386 h 1840"/>
              <a:gd name="T28" fmla="*/ 106685115 w 1840"/>
              <a:gd name="T29" fmla="*/ 625728641 h 1840"/>
              <a:gd name="T30" fmla="*/ 207376980 w 1840"/>
              <a:gd name="T31" fmla="*/ 883451553 h 1840"/>
              <a:gd name="T32" fmla="*/ 0 w 1840"/>
              <a:gd name="T33" fmla="*/ 1051271327 h 1840"/>
              <a:gd name="T34" fmla="*/ 190595002 w 1840"/>
              <a:gd name="T35" fmla="*/ 1237071948 h 1840"/>
              <a:gd name="T36" fmla="*/ 58736921 w 1840"/>
              <a:gd name="T37" fmla="*/ 1470820763 h 1840"/>
              <a:gd name="T38" fmla="*/ 314063190 w 1840"/>
              <a:gd name="T39" fmla="*/ 1582301354 h 1840"/>
              <a:gd name="T40" fmla="*/ 286492485 w 1840"/>
              <a:gd name="T41" fmla="*/ 1846018612 h 1840"/>
              <a:gd name="T42" fmla="*/ 552606386 w 1840"/>
              <a:gd name="T43" fmla="*/ 1843620874 h 1840"/>
              <a:gd name="T44" fmla="*/ 625728641 w 1840"/>
              <a:gd name="T45" fmla="*/ 2098947142 h 1840"/>
              <a:gd name="T46" fmla="*/ 883451553 w 1840"/>
              <a:gd name="T47" fmla="*/ 1999453052 h 1840"/>
              <a:gd name="T48" fmla="*/ 1050072458 w 1840"/>
              <a:gd name="T49" fmla="*/ 2147483646 h 1840"/>
              <a:gd name="T50" fmla="*/ 1237071948 w 1840"/>
              <a:gd name="T51" fmla="*/ 2018235029 h 1840"/>
              <a:gd name="T52" fmla="*/ 1470820763 w 1840"/>
              <a:gd name="T53" fmla="*/ 2146895336 h 1840"/>
              <a:gd name="T54" fmla="*/ 1581102485 w 1840"/>
              <a:gd name="T55" fmla="*/ 1892767937 h 1840"/>
              <a:gd name="T56" fmla="*/ 1846018612 w 1840"/>
              <a:gd name="T57" fmla="*/ 1920338641 h 1840"/>
              <a:gd name="T58" fmla="*/ 1843620874 w 1840"/>
              <a:gd name="T59" fmla="*/ 1654223646 h 1840"/>
              <a:gd name="T60" fmla="*/ 2098947142 w 1840"/>
              <a:gd name="T61" fmla="*/ 1579903616 h 1840"/>
              <a:gd name="T62" fmla="*/ 1999453052 w 1840"/>
              <a:gd name="T63" fmla="*/ 1323379573 h 1840"/>
              <a:gd name="T64" fmla="*/ 1295808869 w 1840"/>
              <a:gd name="T65" fmla="*/ 1786082822 h 1840"/>
              <a:gd name="T66" fmla="*/ 909823388 w 1840"/>
              <a:gd name="T67" fmla="*/ 420748305 h 1840"/>
              <a:gd name="T68" fmla="*/ 1295808869 w 1840"/>
              <a:gd name="T69" fmla="*/ 1786082822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00518C"/>
              </a:solidFill>
              <a:cs typeface="+mn-ea"/>
              <a:sym typeface="+mn-lt"/>
            </a:endParaRPr>
          </a:p>
        </p:txBody>
      </p:sp>
      <p:sp>
        <p:nvSpPr>
          <p:cNvPr id="7" name="Freeform 241"/>
          <p:cNvSpPr>
            <a:spLocks noEditPoints="1" noChangeArrowheads="1"/>
          </p:cNvSpPr>
          <p:nvPr/>
        </p:nvSpPr>
        <p:spPr bwMode="auto">
          <a:xfrm>
            <a:off x="971550" y="727710"/>
            <a:ext cx="402590" cy="345440"/>
          </a:xfrm>
          <a:custGeom>
            <a:avLst/>
            <a:gdLst>
              <a:gd name="T0" fmla="*/ 1597797940 w 1335"/>
              <a:gd name="T1" fmla="*/ 838420400 h 1335"/>
              <a:gd name="T2" fmla="*/ 1460159764 w 1335"/>
              <a:gd name="T3" fmla="*/ 702881009 h 1335"/>
              <a:gd name="T4" fmla="*/ 1555908393 w 1335"/>
              <a:gd name="T5" fmla="*/ 533758497 h 1335"/>
              <a:gd name="T6" fmla="*/ 1370396449 w 1335"/>
              <a:gd name="T7" fmla="*/ 453394036 h 1335"/>
              <a:gd name="T8" fmla="*/ 1390742800 w 1335"/>
              <a:gd name="T9" fmla="*/ 261481570 h 1335"/>
              <a:gd name="T10" fmla="*/ 1198048697 w 1335"/>
              <a:gd name="T11" fmla="*/ 262680811 h 1335"/>
              <a:gd name="T12" fmla="*/ 1144190708 w 1335"/>
              <a:gd name="T13" fmla="*/ 77964884 h 1335"/>
              <a:gd name="T14" fmla="*/ 958678764 w 1335"/>
              <a:gd name="T15" fmla="*/ 149932470 h 1335"/>
              <a:gd name="T16" fmla="*/ 836599562 w 1335"/>
              <a:gd name="T17" fmla="*/ 0 h 1335"/>
              <a:gd name="T18" fmla="*/ 701355074 w 1335"/>
              <a:gd name="T19" fmla="*/ 137937872 h 1335"/>
              <a:gd name="T20" fmla="*/ 532598949 w 1335"/>
              <a:gd name="T21" fmla="*/ 41981092 h 1335"/>
              <a:gd name="T22" fmla="*/ 452410388 w 1335"/>
              <a:gd name="T23" fmla="*/ 227896259 h 1335"/>
              <a:gd name="T24" fmla="*/ 260914222 w 1335"/>
              <a:gd name="T25" fmla="*/ 207505881 h 1335"/>
              <a:gd name="T26" fmla="*/ 263307911 w 1335"/>
              <a:gd name="T27" fmla="*/ 400618683 h 1335"/>
              <a:gd name="T28" fmla="*/ 77794873 w 1335"/>
              <a:gd name="T29" fmla="*/ 454594372 h 1335"/>
              <a:gd name="T30" fmla="*/ 149606618 w 1335"/>
              <a:gd name="T31" fmla="*/ 641708780 h 1335"/>
              <a:gd name="T32" fmla="*/ 0 w 1335"/>
              <a:gd name="T33" fmla="*/ 762853997 h 1335"/>
              <a:gd name="T34" fmla="*/ 137638176 w 1335"/>
              <a:gd name="T35" fmla="*/ 898393388 h 1335"/>
              <a:gd name="T36" fmla="*/ 41889547 w 1335"/>
              <a:gd name="T37" fmla="*/ 1067515899 h 1335"/>
              <a:gd name="T38" fmla="*/ 227401491 w 1335"/>
              <a:gd name="T39" fmla="*/ 1147880360 h 1335"/>
              <a:gd name="T40" fmla="*/ 207055140 w 1335"/>
              <a:gd name="T41" fmla="*/ 1339792827 h 1335"/>
              <a:gd name="T42" fmla="*/ 399749243 w 1335"/>
              <a:gd name="T43" fmla="*/ 1338593586 h 1335"/>
              <a:gd name="T44" fmla="*/ 453607232 w 1335"/>
              <a:gd name="T45" fmla="*/ 1523309513 h 1335"/>
              <a:gd name="T46" fmla="*/ 640316020 w 1335"/>
              <a:gd name="T47" fmla="*/ 1451341927 h 1335"/>
              <a:gd name="T48" fmla="*/ 761198378 w 1335"/>
              <a:gd name="T49" fmla="*/ 1601274397 h 1335"/>
              <a:gd name="T50" fmla="*/ 896442866 w 1335"/>
              <a:gd name="T51" fmla="*/ 1463336525 h 1335"/>
              <a:gd name="T52" fmla="*/ 1065198991 w 1335"/>
              <a:gd name="T53" fmla="*/ 1558094065 h 1335"/>
              <a:gd name="T54" fmla="*/ 1145387552 w 1335"/>
              <a:gd name="T55" fmla="*/ 1373378138 h 1335"/>
              <a:gd name="T56" fmla="*/ 1336883718 w 1335"/>
              <a:gd name="T57" fmla="*/ 1393768516 h 1335"/>
              <a:gd name="T58" fmla="*/ 1335686873 w 1335"/>
              <a:gd name="T59" fmla="*/ 1200655714 h 1335"/>
              <a:gd name="T60" fmla="*/ 1521199912 w 1335"/>
              <a:gd name="T61" fmla="*/ 1146680024 h 1335"/>
              <a:gd name="T62" fmla="*/ 1448191322 w 1335"/>
              <a:gd name="T63" fmla="*/ 960764857 h 1335"/>
              <a:gd name="T64" fmla="*/ 928757659 w 1335"/>
              <a:gd name="T65" fmla="*/ 1259429461 h 1335"/>
              <a:gd name="T66" fmla="*/ 670237125 w 1335"/>
              <a:gd name="T67" fmla="*/ 343044177 h 1335"/>
              <a:gd name="T68" fmla="*/ 928757659 w 1335"/>
              <a:gd name="T69" fmla="*/ 1259429461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Freeform 242"/>
          <p:cNvSpPr>
            <a:spLocks noEditPoints="1" noChangeArrowheads="1"/>
          </p:cNvSpPr>
          <p:nvPr/>
        </p:nvSpPr>
        <p:spPr bwMode="auto">
          <a:xfrm>
            <a:off x="906780" y="1923415"/>
            <a:ext cx="342900" cy="292735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9" name="组合 10"/>
          <p:cNvGrpSpPr/>
          <p:nvPr/>
        </p:nvGrpSpPr>
        <p:grpSpPr bwMode="auto">
          <a:xfrm>
            <a:off x="467360" y="1481455"/>
            <a:ext cx="353695" cy="601980"/>
            <a:chOff x="0" y="0"/>
            <a:chExt cx="960900" cy="1913939"/>
          </a:xfrm>
          <a:solidFill>
            <a:schemeClr val="accent2"/>
          </a:solidFill>
        </p:grpSpPr>
        <p:sp>
          <p:nvSpPr>
            <p:cNvPr id="10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340912396 w 651"/>
                <a:gd name="T1" fmla="*/ 146920401 h 313"/>
                <a:gd name="T2" fmla="*/ 318726219 w 651"/>
                <a:gd name="T3" fmla="*/ 146920401 h 313"/>
                <a:gd name="T4" fmla="*/ 164503594 w 651"/>
                <a:gd name="T5" fmla="*/ 0 h 313"/>
                <a:gd name="T6" fmla="*/ 10281704 w 651"/>
                <a:gd name="T7" fmla="*/ 145844209 h 313"/>
                <a:gd name="T8" fmla="*/ 0 w 651"/>
                <a:gd name="T9" fmla="*/ 157145326 h 313"/>
                <a:gd name="T10" fmla="*/ 11363796 w 651"/>
                <a:gd name="T11" fmla="*/ 168447178 h 313"/>
                <a:gd name="T12" fmla="*/ 340912396 w 651"/>
                <a:gd name="T13" fmla="*/ 168447178 h 313"/>
                <a:gd name="T14" fmla="*/ 352276192 w 651"/>
                <a:gd name="T15" fmla="*/ 157683789 h 313"/>
                <a:gd name="T16" fmla="*/ 340912396 w 651"/>
                <a:gd name="T17" fmla="*/ 146920401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348206783 w 1488"/>
                <a:gd name="T1" fmla="*/ 298653736 h 2854"/>
                <a:gd name="T2" fmla="*/ 354878839 w 1488"/>
                <a:gd name="T3" fmla="*/ 294904647 h 2854"/>
                <a:gd name="T4" fmla="*/ 520850421 w 1488"/>
                <a:gd name="T5" fmla="*/ 28324368 h 2854"/>
                <a:gd name="T6" fmla="*/ 590908942 w 1488"/>
                <a:gd name="T7" fmla="*/ 14995064 h 2854"/>
                <a:gd name="T8" fmla="*/ 605087383 w 1488"/>
                <a:gd name="T9" fmla="*/ 82889776 h 2854"/>
                <a:gd name="T10" fmla="*/ 371142459 w 1488"/>
                <a:gd name="T11" fmla="*/ 447355541 h 2854"/>
                <a:gd name="T12" fmla="*/ 369891610 w 1488"/>
                <a:gd name="T13" fmla="*/ 451937832 h 2854"/>
                <a:gd name="T14" fmla="*/ 369891610 w 1488"/>
                <a:gd name="T15" fmla="*/ 766002910 h 2854"/>
                <a:gd name="T16" fmla="*/ 369891610 w 1488"/>
                <a:gd name="T17" fmla="*/ 793910355 h 2854"/>
                <a:gd name="T18" fmla="*/ 369891610 w 1488"/>
                <a:gd name="T19" fmla="*/ 1134217118 h 2854"/>
                <a:gd name="T20" fmla="*/ 313177200 w 1488"/>
                <a:gd name="T21" fmla="*/ 1188783171 h 2854"/>
                <a:gd name="T22" fmla="*/ 312343516 w 1488"/>
                <a:gd name="T23" fmla="*/ 1188783171 h 2854"/>
                <a:gd name="T24" fmla="*/ 256046270 w 1488"/>
                <a:gd name="T25" fmla="*/ 1134217118 h 2854"/>
                <a:gd name="T26" fmla="*/ 256046270 w 1488"/>
                <a:gd name="T27" fmla="*/ 801824811 h 2854"/>
                <a:gd name="T28" fmla="*/ 248123366 w 1488"/>
                <a:gd name="T29" fmla="*/ 793910355 h 2854"/>
                <a:gd name="T30" fmla="*/ 240199815 w 1488"/>
                <a:gd name="T31" fmla="*/ 793910355 h 2854"/>
                <a:gd name="T32" fmla="*/ 232276910 w 1488"/>
                <a:gd name="T33" fmla="*/ 801824811 h 2854"/>
                <a:gd name="T34" fmla="*/ 232276910 w 1488"/>
                <a:gd name="T35" fmla="*/ 1134217118 h 2854"/>
                <a:gd name="T36" fmla="*/ 175563146 w 1488"/>
                <a:gd name="T37" fmla="*/ 1188783171 h 2854"/>
                <a:gd name="T38" fmla="*/ 174728816 w 1488"/>
                <a:gd name="T39" fmla="*/ 1188783171 h 2854"/>
                <a:gd name="T40" fmla="*/ 118015052 w 1488"/>
                <a:gd name="T41" fmla="*/ 1134217118 h 2854"/>
                <a:gd name="T42" fmla="*/ 118015052 w 1488"/>
                <a:gd name="T43" fmla="*/ 793910355 h 2854"/>
                <a:gd name="T44" fmla="*/ 118015052 w 1488"/>
                <a:gd name="T45" fmla="*/ 766002910 h 2854"/>
                <a:gd name="T46" fmla="*/ 118015052 w 1488"/>
                <a:gd name="T47" fmla="*/ 459435364 h 2854"/>
                <a:gd name="T48" fmla="*/ 109674336 w 1488"/>
                <a:gd name="T49" fmla="*/ 451937832 h 2854"/>
                <a:gd name="T50" fmla="*/ 109674336 w 1488"/>
                <a:gd name="T51" fmla="*/ 451937832 h 2854"/>
                <a:gd name="T52" fmla="*/ 102585116 w 1488"/>
                <a:gd name="T53" fmla="*/ 459435364 h 2854"/>
                <a:gd name="T54" fmla="*/ 102585116 w 1488"/>
                <a:gd name="T55" fmla="*/ 713103262 h 2854"/>
                <a:gd name="T56" fmla="*/ 51292558 w 1488"/>
                <a:gd name="T57" fmla="*/ 762253822 h 2854"/>
                <a:gd name="T58" fmla="*/ 0 w 1488"/>
                <a:gd name="T59" fmla="*/ 713103262 h 2854"/>
                <a:gd name="T60" fmla="*/ 0 w 1488"/>
                <a:gd name="T61" fmla="*/ 487342808 h 2854"/>
                <a:gd name="T62" fmla="*/ 0 w 1488"/>
                <a:gd name="T63" fmla="*/ 426529350 h 2854"/>
                <a:gd name="T64" fmla="*/ 0 w 1488"/>
                <a:gd name="T65" fmla="*/ 306567546 h 2854"/>
                <a:gd name="T66" fmla="*/ 7923550 w 1488"/>
                <a:gd name="T67" fmla="*/ 298653736 h 2854"/>
                <a:gd name="T68" fmla="*/ 348206783 w 1488"/>
                <a:gd name="T69" fmla="*/ 29865373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542863 w 535"/>
                <a:gd name="T1" fmla="*/ 0 h 290"/>
                <a:gd name="T2" fmla="*/ 0 w 535"/>
                <a:gd name="T3" fmla="*/ 11875969 h 290"/>
                <a:gd name="T4" fmla="*/ 144862708 w 535"/>
                <a:gd name="T5" fmla="*/ 156544733 h 290"/>
                <a:gd name="T6" fmla="*/ 290268279 w 535"/>
                <a:gd name="T7" fmla="*/ 11875969 h 290"/>
                <a:gd name="T8" fmla="*/ 289725416 w 535"/>
                <a:gd name="T9" fmla="*/ 0 h 290"/>
                <a:gd name="T10" fmla="*/ 542863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8"/>
          <p:cNvGrpSpPr/>
          <p:nvPr/>
        </p:nvGrpSpPr>
        <p:grpSpPr bwMode="auto">
          <a:xfrm>
            <a:off x="5292090" y="3220085"/>
            <a:ext cx="3208655" cy="1430655"/>
            <a:chOff x="0" y="1778"/>
            <a:chExt cx="19962916" cy="1187451"/>
          </a:xfrm>
          <a:solidFill>
            <a:schemeClr val="accent1"/>
          </a:solidFill>
        </p:grpSpPr>
        <p:sp>
          <p:nvSpPr>
            <p:cNvPr id="18" name="矩形 19"/>
            <p:cNvSpPr>
              <a:spLocks noChangeArrowheads="1"/>
            </p:cNvSpPr>
            <p:nvPr/>
          </p:nvSpPr>
          <p:spPr bwMode="auto">
            <a:xfrm>
              <a:off x="0" y="1778"/>
              <a:ext cx="19962916" cy="11874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400" b="1">
                <a:solidFill>
                  <a:srgbClr val="08080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11"/>
            <p:cNvSpPr>
              <a:spLocks noChangeArrowheads="1"/>
            </p:cNvSpPr>
            <p:nvPr/>
          </p:nvSpPr>
          <p:spPr bwMode="auto">
            <a:xfrm>
              <a:off x="265593" y="75849"/>
              <a:ext cx="19018697" cy="53548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l" fontAlgn="auto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（2）在弹出的登录框内，点击页面右下角帐号密码登录</a:t>
              </a:r>
              <a:r>
                <a:rPr lang="zh-CN"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，或者采用短信快捷登录</a:t>
              </a:r>
              <a:r>
                <a:rPr sz="1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lt"/>
                </a:rPr>
                <a:t>。</a:t>
              </a:r>
              <a:endParaRPr sz="12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登录流程如下：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14"/>
          <p:cNvSpPr>
            <a:spLocks noChangeArrowheads="1"/>
          </p:cNvSpPr>
          <p:nvPr/>
        </p:nvSpPr>
        <p:spPr bwMode="auto">
          <a:xfrm>
            <a:off x="1619885" y="1071880"/>
            <a:ext cx="2364740" cy="127254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pPr fontAlgn="auto">
              <a:lnSpc>
                <a:spcPct val="150000"/>
              </a:lnSpc>
            </a:pPr>
            <a:r>
              <a:rPr lang="zh-CN" altLang="zh-CN" sz="1200" b="1">
                <a:solidFill>
                  <a:srgbClr val="FFFFFF"/>
                </a:solidFill>
                <a:cs typeface="+mn-ea"/>
                <a:sym typeface="+mn-lt"/>
              </a:rPr>
              <a:t>（1）登录“百度文库高校版”网址eduai.baidu.com，点击右上角【登录】按钮，即可进入登录页面。</a:t>
            </a:r>
            <a:endParaRPr lang="zh-CN" altLang="zh-CN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0200" y="843280"/>
            <a:ext cx="4268470" cy="20478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859405"/>
            <a:ext cx="4714875" cy="225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4887" y="804545"/>
            <a:ext cx="1557108" cy="1455895"/>
            <a:chOff x="510" y="1317"/>
            <a:chExt cx="5559" cy="5009"/>
          </a:xfrm>
        </p:grpSpPr>
        <p:grpSp>
          <p:nvGrpSpPr>
            <p:cNvPr id="8" name="组合 7"/>
            <p:cNvGrpSpPr/>
            <p:nvPr/>
          </p:nvGrpSpPr>
          <p:grpSpPr>
            <a:xfrm>
              <a:off x="3587" y="3823"/>
              <a:ext cx="2482" cy="2503"/>
              <a:chOff x="5237842" y="4004098"/>
              <a:chExt cx="1765052" cy="1779399"/>
            </a:xfrm>
          </p:grpSpPr>
          <p:sp>
            <p:nvSpPr>
              <p:cNvPr id="9" name="等腰三角形 7"/>
              <p:cNvSpPr/>
              <p:nvPr/>
            </p:nvSpPr>
            <p:spPr>
              <a:xfrm>
                <a:off x="5237842" y="4004098"/>
                <a:ext cx="1765052" cy="1500603"/>
              </a:xfrm>
              <a:custGeom>
                <a:avLst/>
                <a:gdLst/>
                <a:ahLst/>
                <a:cxnLst/>
                <a:rect l="l" t="t" r="r" b="b"/>
                <a:pathLst>
                  <a:path w="1765052" h="1500603">
                    <a:moveTo>
                      <a:pt x="882526" y="0"/>
                    </a:moveTo>
                    <a:lnTo>
                      <a:pt x="1765052" y="1500603"/>
                    </a:lnTo>
                    <a:lnTo>
                      <a:pt x="0" y="1500603"/>
                    </a:lnTo>
                    <a:lnTo>
                      <a:pt x="375894" y="861452"/>
                    </a:lnTo>
                    <a:lnTo>
                      <a:pt x="464514" y="915388"/>
                    </a:lnTo>
                    <a:lnTo>
                      <a:pt x="392059" y="1034436"/>
                    </a:lnTo>
                    <a:lnTo>
                      <a:pt x="748236" y="924919"/>
                    </a:lnTo>
                    <a:lnTo>
                      <a:pt x="681880" y="558240"/>
                    </a:lnTo>
                    <a:lnTo>
                      <a:pt x="609424" y="677289"/>
                    </a:lnTo>
                    <a:lnTo>
                      <a:pt x="517210" y="621166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0" name="TextBox 6"/>
              <p:cNvSpPr txBox="1"/>
              <p:nvPr/>
            </p:nvSpPr>
            <p:spPr>
              <a:xfrm>
                <a:off x="5997759" y="4958700"/>
                <a:ext cx="666278" cy="8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endParaRPr lang="zh-CN" altLang="en-US" sz="1600" kern="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10" y="1317"/>
              <a:ext cx="4095" cy="4978"/>
              <a:chOff x="510" y="1317"/>
              <a:chExt cx="4095" cy="4978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2041" y="3704"/>
                <a:ext cx="2563" cy="2182"/>
                <a:chOff x="4208894" y="3762612"/>
                <a:chExt cx="1822450" cy="1551623"/>
              </a:xfrm>
            </p:grpSpPr>
            <p:sp>
              <p:nvSpPr>
                <p:cNvPr id="6" name="等腰三角形 5"/>
                <p:cNvSpPr/>
                <p:nvPr/>
              </p:nvSpPr>
              <p:spPr>
                <a:xfrm rot="10800000">
                  <a:off x="4208894" y="3762612"/>
                  <a:ext cx="1822450" cy="1551623"/>
                </a:xfrm>
                <a:prstGeom prst="triangle">
                  <a:avLst/>
                </a:prstGeom>
                <a:solidFill>
                  <a:schemeClr val="accent1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kern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TextBox 3"/>
                <p:cNvSpPr txBox="1"/>
                <p:nvPr/>
              </p:nvSpPr>
              <p:spPr>
                <a:xfrm>
                  <a:off x="4711452" y="3969357"/>
                  <a:ext cx="824027" cy="824798"/>
                </a:xfrm>
                <a:prstGeom prst="rect">
                  <a:avLst/>
                </a:prstGeom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endParaRPr lang="zh-CN" altLang="en-US" sz="1600" kern="0" dirty="0">
                    <a:solidFill>
                      <a:srgbClr val="F8F8F8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" name="等腰三角形 6"/>
              <p:cNvSpPr/>
              <p:nvPr/>
            </p:nvSpPr>
            <p:spPr>
              <a:xfrm>
                <a:off x="2045" y="1317"/>
                <a:ext cx="2527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1796802" h="1469072">
                    <a:moveTo>
                      <a:pt x="898401" y="0"/>
                    </a:moveTo>
                    <a:lnTo>
                      <a:pt x="1796802" y="1469072"/>
                    </a:lnTo>
                    <a:lnTo>
                      <a:pt x="1015417" y="1469072"/>
                    </a:lnTo>
                    <a:lnTo>
                      <a:pt x="1015417" y="1372637"/>
                    </a:lnTo>
                    <a:lnTo>
                      <a:pt x="1154781" y="1372637"/>
                    </a:lnTo>
                    <a:lnTo>
                      <a:pt x="876052" y="1125318"/>
                    </a:lnTo>
                    <a:lnTo>
                      <a:pt x="597323" y="1372637"/>
                    </a:lnTo>
                    <a:lnTo>
                      <a:pt x="736688" y="1372637"/>
                    </a:lnTo>
                    <a:lnTo>
                      <a:pt x="736688" y="1469072"/>
                    </a:lnTo>
                    <a:lnTo>
                      <a:pt x="0" y="1469072"/>
                    </a:lnTo>
                    <a:close/>
                  </a:path>
                </a:pathLst>
              </a:custGeom>
              <a:solidFill>
                <a:schemeClr val="accent2"/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sz="1600" kern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510" y="3823"/>
                <a:ext cx="2482" cy="2471"/>
                <a:chOff x="3275692" y="4004098"/>
                <a:chExt cx="1765052" cy="1757290"/>
              </a:xfrm>
            </p:grpSpPr>
            <p:sp>
              <p:nvSpPr>
                <p:cNvPr id="15" name="等腰三角形 11"/>
                <p:cNvSpPr/>
                <p:nvPr/>
              </p:nvSpPr>
              <p:spPr>
                <a:xfrm>
                  <a:off x="3275692" y="4004098"/>
                  <a:ext cx="1765052" cy="1500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52" h="1500603">
                      <a:moveTo>
                        <a:pt x="882526" y="0"/>
                      </a:moveTo>
                      <a:lnTo>
                        <a:pt x="1236032" y="601083"/>
                      </a:lnTo>
                      <a:lnTo>
                        <a:pt x="1121186" y="667974"/>
                      </a:lnTo>
                      <a:lnTo>
                        <a:pt x="1051045" y="547547"/>
                      </a:lnTo>
                      <a:lnTo>
                        <a:pt x="977616" y="912876"/>
                      </a:lnTo>
                      <a:lnTo>
                        <a:pt x="1331611" y="1029255"/>
                      </a:lnTo>
                      <a:lnTo>
                        <a:pt x="1261469" y="908828"/>
                      </a:lnTo>
                      <a:lnTo>
                        <a:pt x="1377332" y="841344"/>
                      </a:lnTo>
                      <a:lnTo>
                        <a:pt x="1765052" y="1500603"/>
                      </a:lnTo>
                      <a:lnTo>
                        <a:pt x="0" y="150060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600" kern="0">
                    <a:solidFill>
                      <a:srgbClr val="F8F8F8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TextBox 12"/>
                <p:cNvSpPr txBox="1"/>
                <p:nvPr/>
              </p:nvSpPr>
              <p:spPr>
                <a:xfrm>
                  <a:off x="3622960" y="4936591"/>
                  <a:ext cx="666278" cy="824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endParaRPr lang="zh-CN" altLang="en-US" sz="1600" kern="0" dirty="0">
                    <a:solidFill>
                      <a:srgbClr val="FFFFFF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cxnSp>
        <p:nvCxnSpPr>
          <p:cNvPr id="20" name="直接连接符 19"/>
          <p:cNvCxnSpPr/>
          <p:nvPr/>
        </p:nvCxnSpPr>
        <p:spPr>
          <a:xfrm flipH="1">
            <a:off x="3347752" y="2818902"/>
            <a:ext cx="2548069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29" name="直接连接符 28"/>
          <p:cNvCxnSpPr/>
          <p:nvPr/>
        </p:nvCxnSpPr>
        <p:spPr>
          <a:xfrm flipH="1">
            <a:off x="6311320" y="2829365"/>
            <a:ext cx="2593242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  <a:effectLst/>
        </p:spPr>
      </p:cxnSp>
      <p:cxnSp>
        <p:nvCxnSpPr>
          <p:cNvPr id="35" name="直接连接符 34"/>
          <p:cNvCxnSpPr/>
          <p:nvPr/>
        </p:nvCxnSpPr>
        <p:spPr>
          <a:xfrm flipH="1">
            <a:off x="334097" y="2829631"/>
            <a:ext cx="2548069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  <a:effectLst/>
        </p:spPr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登录流程如下：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67585" y="915035"/>
            <a:ext cx="5692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）登录成功后，校内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IP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范围可以直接使用。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如果需要在校外使用，请</a:t>
            </a:r>
            <a:r>
              <a:rPr 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点击界面右上角的机构绑定按钮，在弹出的界面输入学校图书馆给的邀请码，点击确认绑定即可。在校内绑定后，直接在电脑浏览器输入高校版网址登陆后即可在校外使用，无需使用学校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vpn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1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（注意：必须在校内先绑定！校外是无法绑定的！）</a:t>
            </a:r>
            <a:endParaRPr lang="zh-CN" altLang="en-US" sz="1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3081020"/>
            <a:ext cx="8814435" cy="249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07415" y="91821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633730" y="114046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1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百度文库普通版与百度文库高校版区别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0750" y="973455"/>
            <a:ext cx="7867650" cy="5041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920115" y="815340"/>
          <a:ext cx="786765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885"/>
                <a:gridCol w="3105150"/>
                <a:gridCol w="3269615"/>
              </a:tblGrid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数据库名称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百度文库普通版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百度文库高校版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使用对象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面向个人用户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为高校用户量身打造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文档量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10亿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9亿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文档分类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VIP专享,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VIP免费文档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人民币</a:t>
                      </a:r>
                      <a:r>
                        <a:rPr lang="zh-CN" alt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单篇</a:t>
                      </a: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付费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（作者个人所有）</a:t>
                      </a:r>
                      <a:endParaRPr lang="zh-CN" altLang="en-US" sz="1800" b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VIP专享及VIP免费文档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校外访问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/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校内绑定机构邀请码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80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登陆网址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wenku.baidu.com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eduai.baidu.com</a:t>
                      </a:r>
                      <a:endParaRPr lang="en-US" altLang="en-US" sz="1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百度文库下载权限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843280"/>
            <a:ext cx="4370705" cy="313944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七角星 3"/>
          <p:cNvSpPr/>
          <p:nvPr/>
        </p:nvSpPr>
        <p:spPr>
          <a:xfrm>
            <a:off x="2483485" y="3075305"/>
            <a:ext cx="2232025" cy="1368425"/>
          </a:xfrm>
          <a:prstGeom prst="star7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10" y="843280"/>
            <a:ext cx="4293870" cy="3093085"/>
          </a:xfrm>
          <a:prstGeom prst="rect">
            <a:avLst/>
          </a:prstGeom>
        </p:spPr>
      </p:pic>
      <p:sp>
        <p:nvSpPr>
          <p:cNvPr id="6" name="七角星 5"/>
          <p:cNvSpPr/>
          <p:nvPr/>
        </p:nvSpPr>
        <p:spPr>
          <a:xfrm>
            <a:off x="6588760" y="2859405"/>
            <a:ext cx="2232025" cy="1368425"/>
          </a:xfrm>
          <a:prstGeom prst="star7">
            <a:avLst/>
          </a:prstGeom>
          <a:noFill/>
          <a:ln w="571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780" y="267335"/>
            <a:ext cx="7066280" cy="330200"/>
          </a:xfrm>
        </p:spPr>
        <p:txBody>
          <a:bodyPr/>
          <a:p>
            <a:r>
              <a:rPr lang="zh-CN" altLang="en-US"/>
              <a:t>资源检索：只需</a:t>
            </a:r>
            <a:r>
              <a:rPr lang="en-US" altLang="zh-CN"/>
              <a:t>3</a:t>
            </a:r>
            <a:r>
              <a:t>步将普通版的内容在高校版中精准定位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3260" y="843915"/>
            <a:ext cx="3439795" cy="25736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1650" y="747395"/>
            <a:ext cx="4076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第一步：复制所需文库文档链接。</a:t>
            </a: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55015" y="771525"/>
            <a:ext cx="2160270" cy="287655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1635125"/>
            <a:ext cx="3924935" cy="2319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79745" y="1779270"/>
            <a:ext cx="33616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第二步：将复制的文档链接直接粘贴至高校版的搜索框中。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123440" y="1923415"/>
            <a:ext cx="3005455" cy="647700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65" y="2715260"/>
            <a:ext cx="3476625" cy="22866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939790" y="3363595"/>
            <a:ext cx="2934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第三步：点击搜索，即可精准定位出文库同一篇文档。</a:t>
            </a:r>
            <a:endParaRPr lang="en-US" altLang="zh-CN"/>
          </a:p>
        </p:txBody>
      </p:sp>
      <p:sp>
        <p:nvSpPr>
          <p:cNvPr id="11" name="圆角矩形 10"/>
          <p:cNvSpPr/>
          <p:nvPr/>
        </p:nvSpPr>
        <p:spPr>
          <a:xfrm>
            <a:off x="2555875" y="4276090"/>
            <a:ext cx="3444875" cy="704850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74065" y="661035"/>
            <a:ext cx="8001000" cy="11893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70000"/>
              </a:lnSpc>
            </a:pPr>
            <a:r>
              <a:rPr lang="en-US" altLang="zh-CN" sz="1400">
                <a:solidFill>
                  <a:schemeClr val="accent1"/>
                </a:solidFill>
              </a:rPr>
              <a:t>   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文库高校版（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1"/>
              </a:rPr>
              <a:t>https://eduai.baidu.com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）是依托百度文库实用性文档，为高等院校、职业院校等机构量身打造的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行业知识库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，平台集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机构业务文档、课程学习资料、行业法律文件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等内容于一体，为广大师生、院校工作人员提供</a:t>
            </a:r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全面、系统、专业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的知识服务。</a:t>
            </a:r>
            <a:endParaRPr lang="zh-CN" altLang="en-US" sz="14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8760" y="172085"/>
            <a:ext cx="8536305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百度文库高校版内容简介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 rot="10800000">
            <a:off x="481965" y="2040890"/>
            <a:ext cx="8180705" cy="2634615"/>
          </a:xfrm>
          <a:prstGeom prst="roundRect">
            <a:avLst>
              <a:gd name="adj" fmla="val 6653"/>
            </a:avLst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833485" y="2937783"/>
            <a:ext cx="400110" cy="8407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资源优势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55825"/>
            <a:ext cx="4025900" cy="24034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29275" y="2040890"/>
            <a:ext cx="3217545" cy="302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 marL="41910" lvl="1" algn="just">
              <a:lnSpc>
                <a:spcPct val="170000"/>
              </a:lnSpc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3900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UGC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用户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910" lvl="1" algn="just">
              <a:lnSpc>
                <a:spcPct val="170000"/>
              </a:lnSpc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学者专家主页认证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PGC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作者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1910" lvl="1" algn="just">
              <a:lnSpc>
                <a:spcPct val="170000"/>
              </a:lnSpc>
              <a:defRPr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7000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优质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BGC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机构</a:t>
            </a:r>
            <a:endParaRPr lang="en-US" altLang="zh-CN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  <a:sym typeface="+mn-ea"/>
            </a:endParaRPr>
          </a:p>
          <a:p>
            <a:pPr marL="41910" lvl="1">
              <a:lnSpc>
                <a:spcPct val="170000"/>
              </a:lnSpc>
              <a:defRPr/>
            </a:pPr>
            <a:endParaRPr lang="en-US" altLang="zh-CN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41910" lvl="1">
              <a:lnSpc>
                <a:spcPct val="170000"/>
              </a:lnSpc>
              <a:defRPr/>
            </a:pPr>
            <a:endParaRPr lang="en-US" altLang="zh-CN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41910" lvl="1">
              <a:lnSpc>
                <a:spcPct val="170000"/>
              </a:lnSpc>
              <a:defRPr/>
            </a:pPr>
            <a:endParaRPr lang="zh-CN" altLang="en-US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41910" lvl="1" algn="ctr">
              <a:lnSpc>
                <a:spcPct val="170000"/>
              </a:lnSpc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共同构筑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亿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文库内容生态</a:t>
            </a:r>
            <a:r>
              <a:rPr lang="zh-CN" altLang="en-US" sz="1400" dirty="0">
                <a:latin typeface="Microsoft YaHei Regular" panose="020B0703020204020201" charset="-122"/>
                <a:ea typeface="Microsoft YaHei Regular" panose="020B0703020204020201" charset="-122"/>
                <a:cs typeface="Microsoft YaHei Regular" panose="020B0703020204020201" charset="-122"/>
              </a:rPr>
              <a:t> </a:t>
            </a:r>
            <a:endParaRPr lang="zh-CN" altLang="en-US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  <a:p>
            <a:pPr marL="41910" lvl="1">
              <a:lnSpc>
                <a:spcPct val="170000"/>
              </a:lnSpc>
              <a:defRPr/>
            </a:pPr>
            <a:endParaRPr lang="zh-CN" altLang="en-US" sz="1400" dirty="0">
              <a:latin typeface="Microsoft YaHei Regular" panose="020B0703020204020201" charset="-122"/>
              <a:ea typeface="Microsoft YaHei Regular" panose="020B0703020204020201" charset="-122"/>
              <a:cs typeface="Microsoft YaHei Regular" panose="020B07030202040202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44845" y="3307080"/>
            <a:ext cx="2646045" cy="603250"/>
            <a:chOff x="1323" y="2787"/>
            <a:chExt cx="7126" cy="2325"/>
          </a:xfrm>
        </p:grpSpPr>
        <p:grpSp>
          <p:nvGrpSpPr>
            <p:cNvPr id="12" name="组合 11"/>
            <p:cNvGrpSpPr/>
            <p:nvPr/>
          </p:nvGrpSpPr>
          <p:grpSpPr>
            <a:xfrm>
              <a:off x="5667" y="4411"/>
              <a:ext cx="1355" cy="701"/>
              <a:chOff x="5679" y="4411"/>
              <a:chExt cx="1355" cy="701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5679" y="4411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58" name="图片 5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080" b="26087"/>
              <a:stretch>
                <a:fillRect/>
              </a:stretch>
            </p:blipFill>
            <p:spPr>
              <a:xfrm>
                <a:off x="5750" y="4619"/>
                <a:ext cx="1189" cy="298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323" y="4411"/>
              <a:ext cx="1355" cy="701"/>
              <a:chOff x="1347" y="4411"/>
              <a:chExt cx="1355" cy="701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1347" y="4411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56" name="图片 5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9" t="22177" r="11344" b="13963"/>
              <a:stretch>
                <a:fillRect/>
              </a:stretch>
            </p:blipFill>
            <p:spPr>
              <a:xfrm>
                <a:off x="1412" y="4619"/>
                <a:ext cx="1193" cy="359"/>
              </a:xfrm>
              <a:prstGeom prst="rect">
                <a:avLst/>
              </a:prstGeom>
              <a:solidFill>
                <a:sysClr val="windowText" lastClr="000000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4223" y="4411"/>
              <a:ext cx="1355" cy="701"/>
              <a:chOff x="4235" y="4411"/>
              <a:chExt cx="1355" cy="701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4235" y="4411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54" name="图片 5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70" b="18783"/>
              <a:stretch>
                <a:fillRect/>
              </a:stretch>
            </p:blipFill>
            <p:spPr>
              <a:xfrm>
                <a:off x="4256" y="4564"/>
                <a:ext cx="1282" cy="389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7081" y="2788"/>
              <a:ext cx="1355" cy="701"/>
              <a:chOff x="6789" y="3098"/>
              <a:chExt cx="1355" cy="701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6789" y="3098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52" name="图片 5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04" r="16313" b="1051"/>
              <a:stretch>
                <a:fillRect/>
              </a:stretch>
            </p:blipFill>
            <p:spPr>
              <a:xfrm>
                <a:off x="6837" y="3168"/>
                <a:ext cx="1181" cy="496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7094" y="3598"/>
              <a:ext cx="1355" cy="701"/>
              <a:chOff x="11117" y="2276"/>
              <a:chExt cx="1355" cy="701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1117" y="2276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50" name="图片 4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158" y="2420"/>
                <a:ext cx="1247" cy="471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2780" y="3599"/>
              <a:ext cx="1355" cy="701"/>
              <a:chOff x="2791" y="3599"/>
              <a:chExt cx="1355" cy="701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791" y="3599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48" name="图片 4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437" b="13853"/>
              <a:stretch>
                <a:fillRect/>
              </a:stretch>
            </p:blipFill>
            <p:spPr>
              <a:xfrm>
                <a:off x="2810" y="3788"/>
                <a:ext cx="1268" cy="393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2780" y="4411"/>
              <a:ext cx="1355" cy="701"/>
              <a:chOff x="2791" y="4411"/>
              <a:chExt cx="1355" cy="701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791" y="4411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46" name="图片 4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858" y="4536"/>
                <a:ext cx="1158" cy="486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1323" y="2787"/>
              <a:ext cx="1355" cy="701"/>
              <a:chOff x="1347" y="2787"/>
              <a:chExt cx="1355" cy="70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47" y="2787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44" name="图片 43" descr="商法通logo.jp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6" y="2963"/>
                <a:ext cx="1057" cy="378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9" name="组合 8"/>
            <p:cNvGrpSpPr/>
            <p:nvPr/>
          </p:nvGrpSpPr>
          <p:grpSpPr>
            <a:xfrm>
              <a:off x="2780" y="2787"/>
              <a:ext cx="1355" cy="701"/>
              <a:chOff x="2791" y="2787"/>
              <a:chExt cx="1355" cy="701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791" y="2787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42" name="图片 41" descr="中顾法律网 18080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0" y="2910"/>
                <a:ext cx="1017" cy="455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5667" y="2787"/>
              <a:ext cx="1355" cy="701"/>
              <a:chOff x="5679" y="2787"/>
              <a:chExt cx="1355" cy="701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5679" y="2787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39" name="图片 3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532" b="19640"/>
              <a:stretch>
                <a:fillRect/>
              </a:stretch>
            </p:blipFill>
            <p:spPr>
              <a:xfrm>
                <a:off x="5738" y="3006"/>
                <a:ext cx="1213" cy="335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7081" y="4411"/>
              <a:ext cx="1355" cy="701"/>
              <a:chOff x="9661" y="2276"/>
              <a:chExt cx="1355" cy="701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9661" y="2276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37" name="图片 36" descr="华研教育logo.jpg"/>
              <p:cNvPicPr>
                <a:picLocks noChangeAspect="1"/>
              </p:cNvPicPr>
              <p:nvPr/>
            </p:nvPicPr>
            <p:blipFill>
              <a:blip r:embed="rId1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0" y="2528"/>
                <a:ext cx="1177" cy="289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20" name="组合 19"/>
            <p:cNvGrpSpPr/>
            <p:nvPr/>
          </p:nvGrpSpPr>
          <p:grpSpPr>
            <a:xfrm>
              <a:off x="5667" y="3599"/>
              <a:ext cx="1355" cy="701"/>
              <a:chOff x="5679" y="3599"/>
              <a:chExt cx="1355" cy="701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5679" y="3599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900" y="3720"/>
                <a:ext cx="913" cy="458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25" name="组合 24"/>
            <p:cNvGrpSpPr/>
            <p:nvPr/>
          </p:nvGrpSpPr>
          <p:grpSpPr>
            <a:xfrm>
              <a:off x="4223" y="2787"/>
              <a:ext cx="1355" cy="701"/>
              <a:chOff x="4235" y="2787"/>
              <a:chExt cx="1355" cy="701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235" y="2787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33" name="图片 32" descr="中公教育横版LOGO.jpg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3" y="3022"/>
                <a:ext cx="1140" cy="230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26" name="组合 25"/>
            <p:cNvGrpSpPr/>
            <p:nvPr/>
          </p:nvGrpSpPr>
          <p:grpSpPr>
            <a:xfrm>
              <a:off x="4223" y="3599"/>
              <a:ext cx="1355" cy="701"/>
              <a:chOff x="4235" y="3599"/>
              <a:chExt cx="1355" cy="70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235" y="3599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31" name="图片 30" descr="环球优路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1" t="13292" r="20434" b="31069"/>
              <a:stretch>
                <a:fillRect/>
              </a:stretch>
            </p:blipFill>
            <p:spPr>
              <a:xfrm>
                <a:off x="4528" y="3676"/>
                <a:ext cx="790" cy="546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1323" y="3599"/>
              <a:ext cx="1355" cy="701"/>
              <a:chOff x="1347" y="3599"/>
              <a:chExt cx="1355" cy="70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347" y="3599"/>
                <a:ext cx="1355" cy="70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endParaRPr lang="zh-CN" altLang="en-US"/>
              </a:p>
            </p:txBody>
          </p:sp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" y="3836"/>
                <a:ext cx="1111" cy="275"/>
              </a:xfrm>
              <a:prstGeom prst="rect">
                <a:avLst/>
              </a:prstGeom>
              <a:solidFill>
                <a:sysClr val="window" lastClr="FFFFFF"/>
              </a:solidFill>
            </p:spPr>
          </p:pic>
        </p:grpSp>
      </p:grpSp>
      <p:sp>
        <p:nvSpPr>
          <p:cNvPr id="59" name="左大括号 58"/>
          <p:cNvSpPr/>
          <p:nvPr/>
        </p:nvSpPr>
        <p:spPr>
          <a:xfrm rot="16200000">
            <a:off x="6899275" y="2827020"/>
            <a:ext cx="355600" cy="2617470"/>
          </a:xfrm>
          <a:prstGeom prst="leftBrace">
            <a:avLst>
              <a:gd name="adj1" fmla="val 5391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07415" y="918210"/>
            <a:ext cx="296545" cy="294005"/>
            <a:chOff x="1912141" y="1824035"/>
            <a:chExt cx="488159" cy="490540"/>
          </a:xfrm>
          <a:solidFill>
            <a:srgbClr val="FFFFFF"/>
          </a:solidFill>
        </p:grpSpPr>
        <p:sp>
          <p:nvSpPr>
            <p:cNvPr id="10" name="饼形 9"/>
            <p:cNvSpPr/>
            <p:nvPr/>
          </p:nvSpPr>
          <p:spPr>
            <a:xfrm>
              <a:off x="1912141" y="1847847"/>
              <a:ext cx="466728" cy="466728"/>
            </a:xfrm>
            <a:prstGeom prst="pie">
              <a:avLst>
                <a:gd name="adj1" fmla="val 266879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  <p:sp>
          <p:nvSpPr>
            <p:cNvPr id="11" name="饼形 10"/>
            <p:cNvSpPr/>
            <p:nvPr/>
          </p:nvSpPr>
          <p:spPr>
            <a:xfrm>
              <a:off x="1933572" y="1824035"/>
              <a:ext cx="466728" cy="466728"/>
            </a:xfrm>
            <a:prstGeom prst="pie">
              <a:avLst>
                <a:gd name="adj1" fmla="val 16168367"/>
                <a:gd name="adj2" fmla="val 2159998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6777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Box 39"/>
          <p:cNvSpPr txBox="1"/>
          <p:nvPr/>
        </p:nvSpPr>
        <p:spPr>
          <a:xfrm>
            <a:off x="633730" y="1140460"/>
            <a:ext cx="12452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8F8F8"/>
                </a:solidFill>
                <a:cs typeface="+mn-ea"/>
                <a:sym typeface="+mn-lt"/>
              </a:rPr>
              <a:t>1</a:t>
            </a:r>
            <a:endParaRPr lang="en-US" sz="16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7740650" y="908685"/>
            <a:ext cx="371475" cy="320040"/>
          </a:xfrm>
          <a:custGeom>
            <a:avLst/>
            <a:gdLst>
              <a:gd name="T0" fmla="*/ 812168355 w 106"/>
              <a:gd name="T1" fmla="*/ 969364271 h 95"/>
              <a:gd name="T2" fmla="*/ 577891455 w 106"/>
              <a:gd name="T3" fmla="*/ 1144165830 h 95"/>
              <a:gd name="T4" fmla="*/ 577891455 w 106"/>
              <a:gd name="T5" fmla="*/ 889907201 h 95"/>
              <a:gd name="T6" fmla="*/ 312371836 w 106"/>
              <a:gd name="T7" fmla="*/ 492625845 h 95"/>
              <a:gd name="T8" fmla="*/ 0 w 106"/>
              <a:gd name="T9" fmla="*/ 874015787 h 95"/>
              <a:gd name="T10" fmla="*/ 624743672 w 106"/>
              <a:gd name="T11" fmla="*/ 1303079970 h 95"/>
              <a:gd name="T12" fmla="*/ 827789714 w 106"/>
              <a:gd name="T13" fmla="*/ 1287188556 h 95"/>
              <a:gd name="T14" fmla="*/ 1046449208 w 106"/>
              <a:gd name="T15" fmla="*/ 1509664358 h 95"/>
              <a:gd name="T16" fmla="*/ 983975632 w 106"/>
              <a:gd name="T17" fmla="*/ 1239514314 h 95"/>
              <a:gd name="T18" fmla="*/ 1249491297 w 106"/>
              <a:gd name="T19" fmla="*/ 953472857 h 95"/>
              <a:gd name="T20" fmla="*/ 999593038 w 106"/>
              <a:gd name="T21" fmla="*/ 985255685 h 95"/>
              <a:gd name="T22" fmla="*/ 812168355 w 106"/>
              <a:gd name="T23" fmla="*/ 969364271 h 95"/>
              <a:gd name="T24" fmla="*/ 1030831803 w 106"/>
              <a:gd name="T25" fmla="*/ 0 h 95"/>
              <a:gd name="T26" fmla="*/ 406084177 w 106"/>
              <a:gd name="T27" fmla="*/ 429064183 h 95"/>
              <a:gd name="T28" fmla="*/ 671599842 w 106"/>
              <a:gd name="T29" fmla="*/ 794558717 h 95"/>
              <a:gd name="T30" fmla="*/ 671599842 w 106"/>
              <a:gd name="T31" fmla="*/ 969364271 h 95"/>
              <a:gd name="T32" fmla="*/ 843407120 w 106"/>
              <a:gd name="T33" fmla="*/ 842232959 h 95"/>
              <a:gd name="T34" fmla="*/ 1030831803 w 106"/>
              <a:gd name="T35" fmla="*/ 874015787 h 95"/>
              <a:gd name="T36" fmla="*/ 1655575475 w 106"/>
              <a:gd name="T37" fmla="*/ 429064183 h 95"/>
              <a:gd name="T38" fmla="*/ 1030831803 w 106"/>
              <a:gd name="T39" fmla="*/ 0 h 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ysClr val="window" lastClr="FFFFFF">
              <a:alpha val="89018"/>
            </a:sys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55370" y="183515"/>
            <a:ext cx="7757160" cy="414020"/>
          </a:xfrm>
          <a:prstGeom prst="rect">
            <a:avLst/>
          </a:prstGeom>
          <a:gradFill>
            <a:gsLst>
              <a:gs pos="49000">
                <a:schemeClr val="accent1"/>
              </a:gs>
              <a:gs pos="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indent="533400" algn="l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资源内容服务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-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覆盖更多服务场景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0750" y="973455"/>
            <a:ext cx="7867650" cy="50419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教师、工程师、大学生、公务员、医务工作者是主要人群，占比超过八成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110" y="1675765"/>
            <a:ext cx="8907780" cy="3093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vortex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10.xml><?xml version="1.0" encoding="utf-8"?>
<p:tagLst xmlns:p="http://schemas.openxmlformats.org/presentationml/2006/main">
  <p:tag name="MH" val="20160629100455"/>
  <p:tag name="MH_LIBRARY" val="GRAPHIC"/>
  <p:tag name="MH_ORDER" val="矩形 10"/>
</p:tagLst>
</file>

<file path=ppt/tags/tag11.xml><?xml version="1.0" encoding="utf-8"?>
<p:tagLst xmlns:p="http://schemas.openxmlformats.org/presentationml/2006/main">
  <p:tag name="MH_TYPE" val="#NeiR#"/>
  <p:tag name="MH" val="20160629100455"/>
  <p:tag name="MH_LIBRARY" val="GRAPHIC"/>
</p:tagLst>
</file>

<file path=ppt/tags/tag12.xml><?xml version="1.0" encoding="utf-8"?>
<p:tagLst xmlns:p="http://schemas.openxmlformats.org/presentationml/2006/main">
  <p:tag name="KSO_WM_UNIT_PLACING_PICTURE_USER_VIEWPORT" val="{&quot;height&quot;:5934,&quot;width&quot;:6757}"/>
</p:tagLst>
</file>

<file path=ppt/tags/tag13.xml><?xml version="1.0" encoding="utf-8"?>
<p:tagLst xmlns:p="http://schemas.openxmlformats.org/presentationml/2006/main">
  <p:tag name="KSO_WM_UNIT_PLACING_PICTURE_USER_VIEWPORT" val="{&quot;height&quot;:6414,&quot;width&quot;:6432}"/>
</p:tagLst>
</file>

<file path=ppt/tags/tag14.xml><?xml version="1.0" encoding="utf-8"?>
<p:tagLst xmlns:p="http://schemas.openxmlformats.org/presentationml/2006/main">
  <p:tag name="KSO_WM_UNIT_PLACING_PICTURE_USER_VIEWPORT" val="{&quot;height&quot;:7364,&quot;width&quot;:14159}"/>
</p:tagLst>
</file>

<file path=ppt/tags/tag15.xml><?xml version="1.0" encoding="utf-8"?>
<p:tagLst xmlns:p="http://schemas.openxmlformats.org/presentationml/2006/main">
  <p:tag name="ISPRING_PRESENTATION_TITLE" val="蓝色清爽年中工作总结半年总结汇报ppt模板"/>
  <p:tag name="COMMONDATA" val="eyJoZGlkIjoiNjU4MDk4OTk0NDQxZmU2Y2UxOWYyMWQ5MmZjMDM0OWUifQ=="/>
</p:tagLst>
</file>

<file path=ppt/tags/tag2.xml><?xml version="1.0" encoding="utf-8"?>
<p:tagLst xmlns:p="http://schemas.openxmlformats.org/presentationml/2006/main">
  <p:tag name="KSO_WM_UNIT_TABLE_BEAUTIFY" val="smartTable{4150b02d-ffd9-42d9-9699-cd34d158c44e}"/>
  <p:tag name="TABLE_ENDDRAG_ORIGIN_RECT" val="619*321"/>
  <p:tag name="TABLE_ENDDRAG_RECT" val="72*64*619*321"/>
</p:tagLst>
</file>

<file path=ppt/tags/tag3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4.xml><?xml version="1.0" encoding="utf-8"?>
<p:tagLst xmlns:p="http://schemas.openxmlformats.org/presentationml/2006/main">
  <p:tag name="KSO_WM_UNIT_PLACING_PICTURE_USER_VIEWPORT" val="{&quot;height&quot;:4872,&quot;width&quot;:14028}"/>
</p:tagLst>
</file>

<file path=ppt/tags/tag5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6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7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8.xml><?xml version="1.0" encoding="utf-8"?>
<p:tagLst xmlns:p="http://schemas.openxmlformats.org/presentationml/2006/main">
  <p:tag name="MH" val="20160524101812"/>
  <p:tag name="MH_LIBRARY" val="GRAPHIC"/>
  <p:tag name="MH_TYPE" val="Other"/>
  <p:tag name="MH_ORDER" val="10"/>
</p:tagLst>
</file>

<file path=ppt/tags/tag9.xml><?xml version="1.0" encoding="utf-8"?>
<p:tagLst xmlns:p="http://schemas.openxmlformats.org/presentationml/2006/main">
  <p:tag name="MH" val="20160629100455"/>
  <p:tag name="MH_LIBRARY" val="GRAPHIC"/>
  <p:tag name="MH_ORDER" val="矩形 9"/>
</p:tagLst>
</file>

<file path=ppt/theme/theme1.xml><?xml version="1.0" encoding="utf-8"?>
<a:theme xmlns:a="http://schemas.openxmlformats.org/drawingml/2006/main" name="1_Office 主题​​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00B0F0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3icnitv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2220</Words>
  <Application>WPS 演示</Application>
  <PresentationFormat>全屏显示(16:9)</PresentationFormat>
  <Paragraphs>245</Paragraphs>
  <Slides>27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Impact</vt:lpstr>
      <vt:lpstr>方正兰亭黑_GBK</vt:lpstr>
      <vt:lpstr>黑体</vt:lpstr>
      <vt:lpstr>Calibri</vt:lpstr>
      <vt:lpstr>Microsoft YaHei Regular</vt:lpstr>
      <vt:lpstr>Arial Unicode MS</vt:lpstr>
      <vt:lpstr>仿宋</vt:lpstr>
      <vt:lpstr>Wingdings</vt:lpstr>
      <vt:lpstr>Lantinghei SC Demibold</vt:lpstr>
      <vt:lpstr>Segoe Print</vt:lpstr>
      <vt:lpstr>1_Office 主题​​</vt:lpstr>
      <vt:lpstr>PowerPoint 演示文稿</vt:lpstr>
      <vt:lpstr>百度文库高校版登录方式</vt:lpstr>
      <vt:lpstr>登录流程如下：</vt:lpstr>
      <vt:lpstr>登录流程如下：</vt:lpstr>
      <vt:lpstr>PowerPoint 演示文稿</vt:lpstr>
      <vt:lpstr>百度文库下载权限</vt:lpstr>
      <vt:lpstr>资源检索：只需3步将普通版的内容在高校版中精准定位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资源库详细介绍如下：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百度文库三大功能</vt:lpstr>
      <vt:lpstr>1、百度文库提供两种检索：教育资源、知识发现</vt:lpstr>
      <vt:lpstr>教育资源检索</vt:lpstr>
      <vt:lpstr>PowerPoint 演示文稿</vt:lpstr>
      <vt:lpstr>2、业务文档</vt:lpstr>
      <vt:lpstr>3.课程学习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Administrator</dc:creator>
  <cp:keywords>熊猫办公</cp:keywords>
  <dc:subject>熊猫办公</dc:subject>
  <cp:category>办公</cp:category>
  <cp:lastModifiedBy>板栗吃不腻Lisa</cp:lastModifiedBy>
  <cp:revision>98</cp:revision>
  <dcterms:created xsi:type="dcterms:W3CDTF">2016-05-27T01:37:00Z</dcterms:created>
  <dcterms:modified xsi:type="dcterms:W3CDTF">2022-10-12T02:36:23Z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1CF29CEDA51242B4B91928428DE4F9FA</vt:lpwstr>
  </property>
</Properties>
</file>